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269" r:id="rId2"/>
    <p:sldId id="366" r:id="rId3"/>
    <p:sldId id="471" r:id="rId4"/>
    <p:sldId id="467" r:id="rId5"/>
    <p:sldId id="458" r:id="rId6"/>
    <p:sldId id="577" r:id="rId7"/>
    <p:sldId id="464" r:id="rId8"/>
    <p:sldId id="472" r:id="rId9"/>
    <p:sldId id="578" r:id="rId10"/>
    <p:sldId id="473" r:id="rId11"/>
    <p:sldId id="474" r:id="rId12"/>
    <p:sldId id="579" r:id="rId13"/>
    <p:sldId id="470" r:id="rId14"/>
    <p:sldId id="301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8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" initials="A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5597"/>
    <a:srgbClr val="FFFFFF"/>
    <a:srgbClr val="0040C0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67" d="100"/>
          <a:sy n="67" d="100"/>
        </p:scale>
        <p:origin x="693" y="42"/>
      </p:cViewPr>
      <p:guideLst>
        <p:guide orient="horz" pos="2108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2022/6/28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104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>
            <a:extLst>
              <a:ext uri="{FF2B5EF4-FFF2-40B4-BE49-F238E27FC236}">
                <a16:creationId xmlns:a16="http://schemas.microsoft.com/office/drawing/2014/main" id="{78565C5A-A816-73C5-746B-FF3C505C541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备注占位符 2">
            <a:extLst>
              <a:ext uri="{FF2B5EF4-FFF2-40B4-BE49-F238E27FC236}">
                <a16:creationId xmlns:a16="http://schemas.microsoft.com/office/drawing/2014/main" id="{FB697E53-E97B-4800-24AB-8E22935276F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412" name="灯片编号占位符 3">
            <a:extLst>
              <a:ext uri="{FF2B5EF4-FFF2-40B4-BE49-F238E27FC236}">
                <a16:creationId xmlns:a16="http://schemas.microsoft.com/office/drawing/2014/main" id="{9EF10B76-601A-F4AD-CE1A-6E17E3275DF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95F961CC-1DC1-4B2E-BD68-9F8594E2843A}" type="slidenum">
              <a:rPr lang="zh-CN" altLang="en-US">
                <a:latin typeface="Calibri" panose="020F0502020204030204" pitchFamily="34" charset="0"/>
              </a:rPr>
              <a:pPr/>
              <a:t>1</a:t>
            </a:fld>
            <a:endParaRPr lang="en-US" altLang="zh-CN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幻灯片图像占位符 1">
            <a:extLst>
              <a:ext uri="{FF2B5EF4-FFF2-40B4-BE49-F238E27FC236}">
                <a16:creationId xmlns:a16="http://schemas.microsoft.com/office/drawing/2014/main" id="{C2D705B1-412E-63D1-84A9-AC402684323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备注占位符 2">
            <a:extLst>
              <a:ext uri="{FF2B5EF4-FFF2-40B4-BE49-F238E27FC236}">
                <a16:creationId xmlns:a16="http://schemas.microsoft.com/office/drawing/2014/main" id="{87EBBCD6-0F72-77C2-A92D-949847AF36A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868" name="灯片编号占位符 3">
            <a:extLst>
              <a:ext uri="{FF2B5EF4-FFF2-40B4-BE49-F238E27FC236}">
                <a16:creationId xmlns:a16="http://schemas.microsoft.com/office/drawing/2014/main" id="{7E40CE97-07D7-3999-BB29-95881ECF214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D5CBD6E4-2BAC-459F-A8AB-7DC7C2903829}" type="slidenum">
              <a:rPr lang="zh-CN" altLang="en-US">
                <a:solidFill>
                  <a:srgbClr val="000000"/>
                </a:solidFill>
                <a:latin typeface="Calibri" panose="020F0502020204030204" pitchFamily="34" charset="0"/>
              </a:rPr>
              <a:pPr/>
              <a:t>11</a:t>
            </a:fld>
            <a:endParaRPr lang="en-US" altLang="zh-CN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幻灯片图像占位符 1">
            <a:extLst>
              <a:ext uri="{FF2B5EF4-FFF2-40B4-BE49-F238E27FC236}">
                <a16:creationId xmlns:a16="http://schemas.microsoft.com/office/drawing/2014/main" id="{C71EC7F6-3B0F-9335-F792-36F5238ABCC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备注占位符 2">
            <a:extLst>
              <a:ext uri="{FF2B5EF4-FFF2-40B4-BE49-F238E27FC236}">
                <a16:creationId xmlns:a16="http://schemas.microsoft.com/office/drawing/2014/main" id="{F2B55F2C-5DD7-9EDB-86C7-CC8571C38BD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724" name="灯片编号占位符 3">
            <a:extLst>
              <a:ext uri="{FF2B5EF4-FFF2-40B4-BE49-F238E27FC236}">
                <a16:creationId xmlns:a16="http://schemas.microsoft.com/office/drawing/2014/main" id="{E033FCC1-CE16-3213-8FE0-2D14B318E7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B0F08349-7965-41CB-B2BC-ADF19D74DB3E}" type="slidenum">
              <a:rPr lang="zh-CN" altLang="en-US">
                <a:solidFill>
                  <a:srgbClr val="000000"/>
                </a:solidFill>
                <a:latin typeface="Calibri" panose="020F0502020204030204" pitchFamily="34" charset="0"/>
              </a:rPr>
              <a:pPr/>
              <a:t>13</a:t>
            </a:fld>
            <a:endParaRPr lang="en-US" altLang="zh-CN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幻灯片图像占位符 1">
            <a:extLst>
              <a:ext uri="{FF2B5EF4-FFF2-40B4-BE49-F238E27FC236}">
                <a16:creationId xmlns:a16="http://schemas.microsoft.com/office/drawing/2014/main" id="{911D1C54-40D3-5C10-2991-4206B4A1840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备注占位符 2">
            <a:extLst>
              <a:ext uri="{FF2B5EF4-FFF2-40B4-BE49-F238E27FC236}">
                <a16:creationId xmlns:a16="http://schemas.microsoft.com/office/drawing/2014/main" id="{6238A85E-ADA5-8ABC-7303-E6EE35C642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2228" name="灯片编号占位符 3">
            <a:extLst>
              <a:ext uri="{FF2B5EF4-FFF2-40B4-BE49-F238E27FC236}">
                <a16:creationId xmlns:a16="http://schemas.microsoft.com/office/drawing/2014/main" id="{EE4E0A38-904E-4AEF-DA04-40A90CCE1BF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9pPr>
          </a:lstStyle>
          <a:p>
            <a:pPr eaLnBrk="1" hangingPunct="1"/>
            <a:fld id="{FC98E0AB-5308-4AF9-B723-08473C39E7E0}" type="slidenum">
              <a:rPr lang="en-US" altLang="zh-CN" b="0"/>
              <a:pPr eaLnBrk="1" hangingPunct="1"/>
              <a:t>2</a:t>
            </a:fld>
            <a:endParaRPr lang="en-US" altLang="zh-CN" b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幻灯片图像占位符 1">
            <a:extLst>
              <a:ext uri="{FF2B5EF4-FFF2-40B4-BE49-F238E27FC236}">
                <a16:creationId xmlns:a16="http://schemas.microsoft.com/office/drawing/2014/main" id="{F739D781-A97A-AF79-B301-6DD98402AB5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备注占位符 2">
            <a:extLst>
              <a:ext uri="{FF2B5EF4-FFF2-40B4-BE49-F238E27FC236}">
                <a16:creationId xmlns:a16="http://schemas.microsoft.com/office/drawing/2014/main" id="{10D4F6FB-36C0-1911-F52C-977C082AF53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484" name="灯片编号占位符 3">
            <a:extLst>
              <a:ext uri="{FF2B5EF4-FFF2-40B4-BE49-F238E27FC236}">
                <a16:creationId xmlns:a16="http://schemas.microsoft.com/office/drawing/2014/main" id="{F4B28318-A33C-B314-2CA4-D5FC7D24403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9E891D20-C78E-43A6-81BB-74E4195B8EDB}" type="slidenum">
              <a:rPr lang="zh-CN" altLang="en-US">
                <a:solidFill>
                  <a:srgbClr val="000000"/>
                </a:solidFill>
                <a:latin typeface="Calibri" panose="020F0502020204030204" pitchFamily="34" charset="0"/>
              </a:rPr>
              <a:pPr/>
              <a:t>3</a:t>
            </a:fld>
            <a:endParaRPr lang="en-US" altLang="zh-CN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>
            <a:extLst>
              <a:ext uri="{FF2B5EF4-FFF2-40B4-BE49-F238E27FC236}">
                <a16:creationId xmlns:a16="http://schemas.microsoft.com/office/drawing/2014/main" id="{E7A9E70E-6F8A-2702-F39A-7B846ADB110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备注占位符 2">
            <a:extLst>
              <a:ext uri="{FF2B5EF4-FFF2-40B4-BE49-F238E27FC236}">
                <a16:creationId xmlns:a16="http://schemas.microsoft.com/office/drawing/2014/main" id="{2D6DE800-4958-9472-0ED3-AA03BB7DB65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532" name="灯片编号占位符 3">
            <a:extLst>
              <a:ext uri="{FF2B5EF4-FFF2-40B4-BE49-F238E27FC236}">
                <a16:creationId xmlns:a16="http://schemas.microsoft.com/office/drawing/2014/main" id="{98A20C24-55B5-6255-4932-2447CE1B9F4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2489FF48-1DC8-4FAE-9003-3F34E7E3EFC9}" type="slidenum">
              <a:rPr lang="zh-CN" altLang="en-US">
                <a:solidFill>
                  <a:srgbClr val="000000"/>
                </a:solidFill>
                <a:latin typeface="Calibri" panose="020F0502020204030204" pitchFamily="34" charset="0"/>
              </a:rPr>
              <a:pPr/>
              <a:t>4</a:t>
            </a:fld>
            <a:endParaRPr lang="en-US" altLang="zh-CN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幻灯片图像占位符 1">
            <a:extLst>
              <a:ext uri="{FF2B5EF4-FFF2-40B4-BE49-F238E27FC236}">
                <a16:creationId xmlns:a16="http://schemas.microsoft.com/office/drawing/2014/main" id="{B7F24F3B-DA12-2D64-8450-DDB8B30D5FC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备注占位符 2">
            <a:extLst>
              <a:ext uri="{FF2B5EF4-FFF2-40B4-BE49-F238E27FC236}">
                <a16:creationId xmlns:a16="http://schemas.microsoft.com/office/drawing/2014/main" id="{3AD79B0A-7637-9D9A-E947-386C243D88A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580" name="灯片编号占位符 3">
            <a:extLst>
              <a:ext uri="{FF2B5EF4-FFF2-40B4-BE49-F238E27FC236}">
                <a16:creationId xmlns:a16="http://schemas.microsoft.com/office/drawing/2014/main" id="{BA431C64-FA51-C0FA-5DD9-B7DFE793F14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120488CE-5BFB-4401-B7F8-5F1ABFCDC14A}" type="slidenum">
              <a:rPr lang="zh-CN" altLang="en-US">
                <a:solidFill>
                  <a:srgbClr val="000000"/>
                </a:solidFill>
                <a:latin typeface="Calibri" panose="020F0502020204030204" pitchFamily="34" charset="0"/>
              </a:rPr>
              <a:pPr/>
              <a:t>5</a:t>
            </a:fld>
            <a:endParaRPr lang="en-US" altLang="zh-CN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幻灯片图像占位符 1">
            <a:extLst>
              <a:ext uri="{FF2B5EF4-FFF2-40B4-BE49-F238E27FC236}">
                <a16:creationId xmlns:a16="http://schemas.microsoft.com/office/drawing/2014/main" id="{03AEB9A2-022B-BF93-7908-DE65F5FA6C8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备注占位符 2">
            <a:extLst>
              <a:ext uri="{FF2B5EF4-FFF2-40B4-BE49-F238E27FC236}">
                <a16:creationId xmlns:a16="http://schemas.microsoft.com/office/drawing/2014/main" id="{BC60D53D-B3E3-627C-CDA8-BE70B85F4FA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628" name="灯片编号占位符 3">
            <a:extLst>
              <a:ext uri="{FF2B5EF4-FFF2-40B4-BE49-F238E27FC236}">
                <a16:creationId xmlns:a16="http://schemas.microsoft.com/office/drawing/2014/main" id="{704ECB92-7467-AFED-A379-379821BF54F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E0EEE668-44CE-4CEF-95B2-732662928294}" type="slidenum">
              <a:rPr lang="zh-CN" altLang="en-US">
                <a:solidFill>
                  <a:srgbClr val="000000"/>
                </a:solidFill>
                <a:latin typeface="Calibri" panose="020F0502020204030204" pitchFamily="34" charset="0"/>
              </a:rPr>
              <a:pPr/>
              <a:t>6</a:t>
            </a:fld>
            <a:endParaRPr lang="en-US" altLang="zh-CN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>
            <a:extLst>
              <a:ext uri="{FF2B5EF4-FFF2-40B4-BE49-F238E27FC236}">
                <a16:creationId xmlns:a16="http://schemas.microsoft.com/office/drawing/2014/main" id="{A0EDDBDE-BD7F-CFF6-904D-418D3949DB7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备注占位符 2">
            <a:extLst>
              <a:ext uri="{FF2B5EF4-FFF2-40B4-BE49-F238E27FC236}">
                <a16:creationId xmlns:a16="http://schemas.microsoft.com/office/drawing/2014/main" id="{C9180044-3436-FC78-9C6F-ED2C4D611F3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676" name="灯片编号占位符 3">
            <a:extLst>
              <a:ext uri="{FF2B5EF4-FFF2-40B4-BE49-F238E27FC236}">
                <a16:creationId xmlns:a16="http://schemas.microsoft.com/office/drawing/2014/main" id="{65597F47-2CB4-4758-4232-F8FC40213DA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12FA25AF-9A01-4D3F-B89E-2AB40A6B039E}" type="slidenum">
              <a:rPr lang="zh-CN" altLang="en-US">
                <a:solidFill>
                  <a:srgbClr val="000000"/>
                </a:solidFill>
                <a:latin typeface="Calibri" panose="020F0502020204030204" pitchFamily="34" charset="0"/>
              </a:rPr>
              <a:pPr/>
              <a:t>7</a:t>
            </a:fld>
            <a:endParaRPr lang="en-US" altLang="zh-CN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幻灯片图像占位符 1">
            <a:extLst>
              <a:ext uri="{FF2B5EF4-FFF2-40B4-BE49-F238E27FC236}">
                <a16:creationId xmlns:a16="http://schemas.microsoft.com/office/drawing/2014/main" id="{930AA2B9-B5CA-66DF-32E8-2FA0AFA3FBD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备注占位符 2">
            <a:extLst>
              <a:ext uri="{FF2B5EF4-FFF2-40B4-BE49-F238E27FC236}">
                <a16:creationId xmlns:a16="http://schemas.microsoft.com/office/drawing/2014/main" id="{E62F0560-4687-F62F-D2BB-06687AFBC33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772" name="灯片编号占位符 3">
            <a:extLst>
              <a:ext uri="{FF2B5EF4-FFF2-40B4-BE49-F238E27FC236}">
                <a16:creationId xmlns:a16="http://schemas.microsoft.com/office/drawing/2014/main" id="{FB20ACB0-1C5E-5C65-3054-C12F799C742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35BE78BC-DA5C-4256-A431-3BCB7CCFC522}" type="slidenum">
              <a:rPr lang="zh-CN" altLang="en-US">
                <a:solidFill>
                  <a:srgbClr val="000000"/>
                </a:solidFill>
                <a:latin typeface="Calibri" panose="020F0502020204030204" pitchFamily="34" charset="0"/>
              </a:rPr>
              <a:pPr/>
              <a:t>8</a:t>
            </a:fld>
            <a:endParaRPr lang="en-US" altLang="zh-CN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幻灯片图像占位符 1">
            <a:extLst>
              <a:ext uri="{FF2B5EF4-FFF2-40B4-BE49-F238E27FC236}">
                <a16:creationId xmlns:a16="http://schemas.microsoft.com/office/drawing/2014/main" id="{4062BA1A-5574-3FEF-81B6-E29F78E5A38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备注占位符 2">
            <a:extLst>
              <a:ext uri="{FF2B5EF4-FFF2-40B4-BE49-F238E27FC236}">
                <a16:creationId xmlns:a16="http://schemas.microsoft.com/office/drawing/2014/main" id="{E772AD27-0A18-D118-7D1A-D76C778803C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820" name="灯片编号占位符 3">
            <a:extLst>
              <a:ext uri="{FF2B5EF4-FFF2-40B4-BE49-F238E27FC236}">
                <a16:creationId xmlns:a16="http://schemas.microsoft.com/office/drawing/2014/main" id="{F41E6503-BE4A-9237-B262-0E094347DE7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E59CA6D5-F0A7-4DE0-8DEB-EDDCBBE70F3E}" type="slidenum">
              <a:rPr lang="zh-CN" altLang="en-US">
                <a:solidFill>
                  <a:srgbClr val="000000"/>
                </a:solidFill>
                <a:latin typeface="Calibri" panose="020F0502020204030204" pitchFamily="34" charset="0"/>
              </a:rPr>
              <a:pPr/>
              <a:t>10</a:t>
            </a:fld>
            <a:endParaRPr lang="en-US" altLang="zh-CN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7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2.xml"/><Relationship Id="rId4" Type="http://schemas.openxmlformats.org/officeDocument/2006/relationships/tags" Target="../tags/tag6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1.xml"/><Relationship Id="rId4" Type="http://schemas.openxmlformats.org/officeDocument/2006/relationships/tags" Target="../tags/tag20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9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3.xml"/><Relationship Id="rId4" Type="http://schemas.openxmlformats.org/officeDocument/2006/relationships/tags" Target="../tags/tag5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2022/6/28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2022/6/28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2022/6/28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7659946"/>
      </p:ext>
    </p:extLst>
  </p:cSld>
  <p:clrMapOvr>
    <a:masterClrMapping/>
  </p:clrMapOvr>
  <p:transition advClick="0" advTm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2286000" indent="0">
              <a:buNone/>
              <a:defRPr/>
            </a:lvl6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2022/6/28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2022/6/28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40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2022/6/28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2022/6/28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2022/6/28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2022/6/28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2022/6/28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8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2022/6/28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tags" Target="../tags/tag5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4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3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2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6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2022/6/28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9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图片 4">
            <a:extLst>
              <a:ext uri="{FF2B5EF4-FFF2-40B4-BE49-F238E27FC236}">
                <a16:creationId xmlns:a16="http://schemas.microsoft.com/office/drawing/2014/main" id="{483E0BA4-154B-F451-1BC1-74B0B30CD1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169"/>
          <a:stretch>
            <a:fillRect/>
          </a:stretch>
        </p:blipFill>
        <p:spPr bwMode="auto">
          <a:xfrm>
            <a:off x="0" y="4338638"/>
            <a:ext cx="12206288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F51B1A85-534D-4F76-DA75-E72C893EE7DC}"/>
              </a:ext>
            </a:extLst>
          </p:cNvPr>
          <p:cNvSpPr/>
          <p:nvPr/>
        </p:nvSpPr>
        <p:spPr>
          <a:xfrm>
            <a:off x="0" y="4347369"/>
            <a:ext cx="12192000" cy="253206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6388" name="矩形 1">
            <a:extLst>
              <a:ext uri="{FF2B5EF4-FFF2-40B4-BE49-F238E27FC236}">
                <a16:creationId xmlns:a16="http://schemas.microsoft.com/office/drawing/2014/main" id="{9D30370C-B083-F557-F647-3A273A5CDD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9288" y="6165850"/>
            <a:ext cx="2881312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grpSp>
        <p:nvGrpSpPr>
          <p:cNvPr id="16389" name="组合 2">
            <a:extLst>
              <a:ext uri="{FF2B5EF4-FFF2-40B4-BE49-F238E27FC236}">
                <a16:creationId xmlns:a16="http://schemas.microsoft.com/office/drawing/2014/main" id="{9B49C5E7-A845-24DB-8902-05D788125CAF}"/>
              </a:ext>
            </a:extLst>
          </p:cNvPr>
          <p:cNvGrpSpPr>
            <a:grpSpLocks/>
          </p:cNvGrpSpPr>
          <p:nvPr/>
        </p:nvGrpSpPr>
        <p:grpSpPr bwMode="auto">
          <a:xfrm>
            <a:off x="0" y="1933576"/>
            <a:ext cx="12198350" cy="2041525"/>
            <a:chOff x="1" y="2379400"/>
            <a:chExt cx="12198801" cy="2041773"/>
          </a:xfrm>
        </p:grpSpPr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4F0A4B3A-614E-3652-047D-33D9B3CE3947}"/>
                </a:ext>
              </a:extLst>
            </p:cNvPr>
            <p:cNvSpPr/>
            <p:nvPr/>
          </p:nvSpPr>
          <p:spPr>
            <a:xfrm>
              <a:off x="1" y="2406390"/>
              <a:ext cx="12192451" cy="2014783"/>
            </a:xfrm>
            <a:prstGeom prst="rect">
              <a:avLst/>
            </a:prstGeom>
            <a:solidFill>
              <a:srgbClr val="9A0101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/>
            </a:p>
          </p:txBody>
        </p:sp>
        <p:sp>
          <p:nvSpPr>
            <p:cNvPr id="27656" name="标题 4">
              <a:extLst>
                <a:ext uri="{FF2B5EF4-FFF2-40B4-BE49-F238E27FC236}">
                  <a16:creationId xmlns:a16="http://schemas.microsoft.com/office/drawing/2014/main" id="{25B99047-7D6B-1752-9572-896E68ECF1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51" y="2379400"/>
              <a:ext cx="12192451" cy="1784567"/>
            </a:xfrm>
            <a:prstGeom prst="rect">
              <a:avLst/>
            </a:prstGeom>
            <a:noFill/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  <a:defRPr/>
              </a:pPr>
              <a:r>
                <a:rPr lang="zh-CN" altLang="en-US" sz="4800" b="1" spc="1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食品与健康学院</a:t>
              </a:r>
              <a:endParaRPr lang="en-US" altLang="zh-CN" sz="4800" b="1" spc="1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1" hangingPunct="1">
                <a:lnSpc>
                  <a:spcPct val="150000"/>
                </a:lnSpc>
                <a:defRPr/>
              </a:pPr>
              <a:r>
                <a:rPr lang="zh-CN" altLang="en-US" sz="4800" b="1" spc="1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科研合同审核</a:t>
              </a:r>
              <a:r>
                <a:rPr lang="en-US" altLang="zh-CN" sz="4800" b="1" spc="1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OA</a:t>
              </a:r>
              <a:r>
                <a:rPr lang="zh-CN" altLang="en-US" sz="4800" b="1" spc="1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流程</a:t>
              </a:r>
            </a:p>
          </p:txBody>
        </p:sp>
      </p:grpSp>
      <p:pic>
        <p:nvPicPr>
          <p:cNvPr id="16390" name="图片 5">
            <a:extLst>
              <a:ext uri="{FF2B5EF4-FFF2-40B4-BE49-F238E27FC236}">
                <a16:creationId xmlns:a16="http://schemas.microsoft.com/office/drawing/2014/main" id="{67E958FF-C120-9379-D411-BC44608E7A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36" t="18459" r="19534" b="13240"/>
          <a:stretch>
            <a:fillRect/>
          </a:stretch>
        </p:blipFill>
        <p:spPr bwMode="auto">
          <a:xfrm>
            <a:off x="5118100" y="120650"/>
            <a:ext cx="1954213" cy="178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副标题 4">
            <a:extLst>
              <a:ext uri="{FF2B5EF4-FFF2-40B4-BE49-F238E27FC236}">
                <a16:creationId xmlns:a16="http://schemas.microsoft.com/office/drawing/2014/main" id="{DF6C4C2C-E450-7193-B744-C21540D16E45}"/>
              </a:ext>
            </a:extLst>
          </p:cNvPr>
          <p:cNvSpPr txBox="1">
            <a:spLocks/>
          </p:cNvSpPr>
          <p:nvPr/>
        </p:nvSpPr>
        <p:spPr>
          <a:xfrm>
            <a:off x="20638" y="4308475"/>
            <a:ext cx="12192000" cy="1311275"/>
          </a:xfrm>
          <a:prstGeom prst="rect">
            <a:avLst/>
          </a:prstGeom>
        </p:spPr>
        <p:txBody>
          <a:bodyPr/>
          <a:lstStyle>
            <a:lvl1pPr marL="222245" indent="-222245" algn="l" rtl="0" eaLnBrk="0" fontAlgn="ctr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itchFamily="2" charset="2"/>
              <a:buChar char="l"/>
              <a:defRPr sz="2533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6734" indent="-222245" algn="l" rtl="0" eaLnBrk="0" fontAlgn="ctr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04872" indent="-213779" algn="l" rtl="0" eaLnBrk="0" fontAlgn="ctr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itchFamily="2" charset="2"/>
              <a:buChar char="l"/>
              <a:defRPr sz="18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51479" indent="-222245" algn="l" rtl="0" eaLnBrk="0" fontAlgn="ctr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itchFamily="2" charset="2"/>
              <a:buChar char="l"/>
              <a:defRPr sz="1733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00201" indent="-226478" algn="l" rtl="0" eaLnBrk="0" fontAlgn="ctr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itchFamily="2" charset="2"/>
              <a:buChar char="l"/>
              <a:defRPr sz="14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67740" indent="-227720" algn="l" rtl="0" fontAlgn="ctr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itchFamily="2" charset="2"/>
              <a:buChar char="l"/>
              <a:defRPr sz="14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3115" indent="-227720" algn="l" rtl="0" fontAlgn="ctr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itchFamily="2" charset="2"/>
              <a:buChar char="l"/>
              <a:defRPr sz="14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98490" indent="-227720" algn="l" rtl="0" fontAlgn="ctr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itchFamily="2" charset="2"/>
              <a:buChar char="l"/>
              <a:defRPr sz="14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63861" indent="-227720" algn="l" rtl="0" fontAlgn="ctr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itchFamily="2" charset="2"/>
              <a:buChar char="l"/>
              <a:defRPr sz="14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380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zh-CN" altLang="en-US" sz="3600" kern="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           杨强</a:t>
            </a:r>
            <a:endParaRPr lang="en-US" altLang="zh-CN" sz="3600" kern="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algn="ctr">
              <a:lnSpc>
                <a:spcPts val="380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en-US" altLang="zh-CN" sz="2400" b="0" kern="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                                 2022</a:t>
            </a:r>
            <a:r>
              <a:rPr lang="zh-CN" altLang="en-US" sz="2400" b="0" kern="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r>
              <a:rPr lang="en-US" altLang="zh-CN" sz="2400" b="0" kern="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400" b="0" kern="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月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C1F5AF61-CE7A-C4D4-48FB-F6D4D593F3BE}"/>
              </a:ext>
            </a:extLst>
          </p:cNvPr>
          <p:cNvCxnSpPr/>
          <p:nvPr/>
        </p:nvCxnSpPr>
        <p:spPr>
          <a:xfrm flipV="1">
            <a:off x="0" y="976313"/>
            <a:ext cx="12192000" cy="26987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33795" name="图片 5">
            <a:extLst>
              <a:ext uri="{FF2B5EF4-FFF2-40B4-BE49-F238E27FC236}">
                <a16:creationId xmlns:a16="http://schemas.microsoft.com/office/drawing/2014/main" id="{F86CEB45-1056-82F7-3904-337B1C11A5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36" t="18459" r="19534" b="13240"/>
          <a:stretch>
            <a:fillRect/>
          </a:stretch>
        </p:blipFill>
        <p:spPr bwMode="auto">
          <a:xfrm>
            <a:off x="11114088" y="-3175"/>
            <a:ext cx="1077912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6" name="标题 1">
            <a:extLst>
              <a:ext uri="{FF2B5EF4-FFF2-40B4-BE49-F238E27FC236}">
                <a16:creationId xmlns:a16="http://schemas.microsoft.com/office/drawing/2014/main" id="{CB81B90E-DB0A-FBC9-D3B4-51E3D0A9C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13" y="161925"/>
            <a:ext cx="6197600" cy="700088"/>
          </a:xfrm>
        </p:spPr>
        <p:txBody>
          <a:bodyPr/>
          <a:lstStyle/>
          <a:p>
            <a:r>
              <a:rPr lang="zh-CN" altLang="en-US" sz="3200" dirty="0">
                <a:solidFill>
                  <a:srgbClr val="C00000"/>
                </a:solidFill>
                <a:latin typeface="微软雅黑" panose="020B0503020204020204" pitchFamily="34" charset="-122"/>
              </a:rPr>
              <a:t>三</a:t>
            </a:r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、合同审批单填写说明</a:t>
            </a:r>
          </a:p>
        </p:txBody>
      </p:sp>
      <p:pic>
        <p:nvPicPr>
          <p:cNvPr id="33797" name="图片 1">
            <a:extLst>
              <a:ext uri="{FF2B5EF4-FFF2-40B4-BE49-F238E27FC236}">
                <a16:creationId xmlns:a16="http://schemas.microsoft.com/office/drawing/2014/main" id="{DACAC84D-4878-462A-0CFC-6459DB0A90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913" y="1003300"/>
            <a:ext cx="9267825" cy="530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E9E6B773-7A95-974E-7E91-CB61AA4F3872}"/>
              </a:ext>
            </a:extLst>
          </p:cNvPr>
          <p:cNvSpPr txBox="1"/>
          <p:nvPr/>
        </p:nvSpPr>
        <p:spPr>
          <a:xfrm>
            <a:off x="2787650" y="2268538"/>
            <a:ext cx="2924175" cy="523875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b="1" dirty="0">
                <a:solidFill>
                  <a:schemeClr val="accent6">
                    <a:lumMod val="50000"/>
                  </a:schemeClr>
                </a:solidFill>
              </a:rPr>
              <a:t>即使申请人与项目负责人为同一人，也需要填。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4649B727-6814-7758-6C45-C7929E3718DA}"/>
              </a:ext>
            </a:extLst>
          </p:cNvPr>
          <p:cNvSpPr txBox="1"/>
          <p:nvPr/>
        </p:nvSpPr>
        <p:spPr>
          <a:xfrm>
            <a:off x="7112000" y="2359025"/>
            <a:ext cx="2089150" cy="523875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1400" b="1" dirty="0">
                <a:solidFill>
                  <a:schemeClr val="accent6">
                    <a:lumMod val="50000"/>
                  </a:schemeClr>
                </a:solidFill>
              </a:rPr>
              <a:t>100</a:t>
            </a:r>
            <a:r>
              <a:rPr lang="zh-CN" altLang="en-US" sz="1400" b="1" dirty="0">
                <a:solidFill>
                  <a:schemeClr val="accent6">
                    <a:lumMod val="50000"/>
                  </a:schemeClr>
                </a:solidFill>
              </a:rPr>
              <a:t>万以上为重大合同，其他为一般合同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0367149A-06E9-51D5-A670-F71241FDC93F}"/>
              </a:ext>
            </a:extLst>
          </p:cNvPr>
          <p:cNvSpPr txBox="1"/>
          <p:nvPr/>
        </p:nvSpPr>
        <p:spPr>
          <a:xfrm>
            <a:off x="2787650" y="3005138"/>
            <a:ext cx="2924175" cy="523875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b="1" dirty="0">
                <a:solidFill>
                  <a:schemeClr val="accent6">
                    <a:lumMod val="50000"/>
                  </a:schemeClr>
                </a:solidFill>
              </a:rPr>
              <a:t>归档时，项目负责人填写，单位管理员检查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2F0A0921-9DF7-4535-BE2B-AD98EE3682E8}"/>
              </a:ext>
            </a:extLst>
          </p:cNvPr>
          <p:cNvSpPr txBox="1"/>
          <p:nvPr/>
        </p:nvSpPr>
        <p:spPr>
          <a:xfrm>
            <a:off x="2990850" y="3656013"/>
            <a:ext cx="1671638" cy="307975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b="1" dirty="0">
                <a:solidFill>
                  <a:schemeClr val="accent6">
                    <a:lumMod val="50000"/>
                  </a:schemeClr>
                </a:solidFill>
              </a:rPr>
              <a:t>是否使用制式合同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DC4F0EFD-C443-1E5D-DC24-C3F76867942C}"/>
              </a:ext>
            </a:extLst>
          </p:cNvPr>
          <p:cNvSpPr txBox="1"/>
          <p:nvPr/>
        </p:nvSpPr>
        <p:spPr>
          <a:xfrm>
            <a:off x="7112000" y="3594100"/>
            <a:ext cx="2089150" cy="307975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1400" b="1" dirty="0">
                <a:solidFill>
                  <a:schemeClr val="accent6">
                    <a:lumMod val="50000"/>
                  </a:schemeClr>
                </a:solidFill>
              </a:rPr>
              <a:t>100</a:t>
            </a:r>
            <a:r>
              <a:rPr lang="zh-CN" altLang="en-US" sz="1400" b="1" dirty="0">
                <a:solidFill>
                  <a:schemeClr val="accent6">
                    <a:lumMod val="50000"/>
                  </a:schemeClr>
                </a:solidFill>
              </a:rPr>
              <a:t>万以上支出需要招采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8E893F10-F591-85E1-7328-A67B10C2C114}"/>
              </a:ext>
            </a:extLst>
          </p:cNvPr>
          <p:cNvSpPr txBox="1"/>
          <p:nvPr/>
        </p:nvSpPr>
        <p:spPr>
          <a:xfrm>
            <a:off x="2990850" y="4090988"/>
            <a:ext cx="655638" cy="307975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b="1" dirty="0">
                <a:solidFill>
                  <a:schemeClr val="accent6">
                    <a:lumMod val="50000"/>
                  </a:schemeClr>
                </a:solidFill>
              </a:rPr>
              <a:t>科研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CC3525FC-F207-FAA3-A92F-D26187871FC3}"/>
              </a:ext>
            </a:extLst>
          </p:cNvPr>
          <p:cNvSpPr txBox="1"/>
          <p:nvPr/>
        </p:nvSpPr>
        <p:spPr>
          <a:xfrm>
            <a:off x="2997200" y="4533900"/>
            <a:ext cx="7399338" cy="307975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b="1" dirty="0">
                <a:solidFill>
                  <a:schemeClr val="accent6">
                    <a:lumMod val="50000"/>
                  </a:schemeClr>
                </a:solidFill>
              </a:rPr>
              <a:t>需要与合同封面、</a:t>
            </a:r>
            <a:r>
              <a:rPr lang="en-US" altLang="zh-CN" sz="1400" b="1" dirty="0">
                <a:solidFill>
                  <a:schemeClr val="accent6">
                    <a:lumMod val="50000"/>
                  </a:schemeClr>
                </a:solidFill>
              </a:rPr>
              <a:t>《</a:t>
            </a:r>
            <a:r>
              <a:rPr lang="zh-CN" altLang="en-US" sz="1400" b="1" dirty="0">
                <a:solidFill>
                  <a:schemeClr val="accent6">
                    <a:lumMod val="50000"/>
                  </a:schemeClr>
                </a:solidFill>
              </a:rPr>
              <a:t>横向科研项目审批表及责任承诺书</a:t>
            </a:r>
            <a:r>
              <a:rPr lang="en-US" altLang="zh-CN" sz="1400" b="1" dirty="0">
                <a:solidFill>
                  <a:schemeClr val="accent6">
                    <a:lumMod val="50000"/>
                  </a:schemeClr>
                </a:solidFill>
              </a:rPr>
              <a:t>》</a:t>
            </a:r>
            <a:r>
              <a:rPr lang="zh-CN" altLang="en-US" sz="1400" b="1" dirty="0">
                <a:solidFill>
                  <a:schemeClr val="accent6">
                    <a:lumMod val="50000"/>
                  </a:schemeClr>
                </a:solidFill>
              </a:rPr>
              <a:t>、未来科研系统内录入的名称一致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16C1B158-C45C-A8DF-03E1-FF907B45934C}"/>
              </a:ext>
            </a:extLst>
          </p:cNvPr>
          <p:cNvSpPr txBox="1"/>
          <p:nvPr/>
        </p:nvSpPr>
        <p:spPr>
          <a:xfrm>
            <a:off x="2787650" y="5006975"/>
            <a:ext cx="8726488" cy="277813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</a:rPr>
              <a:t>“合同类型”（技术开发、技术服务、技术转让、技术咨询）。需要与</a:t>
            </a:r>
            <a:r>
              <a:rPr lang="en-US" altLang="zh-CN" sz="1200" b="1" dirty="0">
                <a:solidFill>
                  <a:schemeClr val="accent6">
                    <a:lumMod val="50000"/>
                  </a:schemeClr>
                </a:solidFill>
              </a:rPr>
              <a:t>《</a:t>
            </a: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</a:rPr>
              <a:t>横向科研项目审批表及责任承诺书</a:t>
            </a:r>
            <a:r>
              <a:rPr lang="en-US" altLang="zh-CN" sz="1200" b="1" dirty="0">
                <a:solidFill>
                  <a:schemeClr val="accent6">
                    <a:lumMod val="50000"/>
                  </a:schemeClr>
                </a:solidFill>
              </a:rPr>
              <a:t>》</a:t>
            </a: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</a:rPr>
              <a:t>内的填写一致。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E450D9D5-F4C7-3A99-3276-0DCF4B7DFB7D}"/>
              </a:ext>
            </a:extLst>
          </p:cNvPr>
          <p:cNvSpPr txBox="1"/>
          <p:nvPr/>
        </p:nvSpPr>
        <p:spPr>
          <a:xfrm>
            <a:off x="2990850" y="5411788"/>
            <a:ext cx="1320800" cy="306387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b="1" dirty="0">
                <a:solidFill>
                  <a:schemeClr val="accent6">
                    <a:lumMod val="50000"/>
                  </a:schemeClr>
                </a:solidFill>
              </a:rPr>
              <a:t>对方单位名称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10027373-177B-190C-CD1F-B4BED23D795C}"/>
              </a:ext>
            </a:extLst>
          </p:cNvPr>
          <p:cNvSpPr txBox="1"/>
          <p:nvPr/>
        </p:nvSpPr>
        <p:spPr>
          <a:xfrm>
            <a:off x="1535113" y="6215063"/>
            <a:ext cx="4560887" cy="306387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b="1" dirty="0">
                <a:solidFill>
                  <a:schemeClr val="accent6">
                    <a:lumMod val="50000"/>
                  </a:schemeClr>
                </a:solidFill>
              </a:rPr>
              <a:t>需要与合同封面填写的签订地点一致。需要详细到市</a:t>
            </a:r>
            <a:r>
              <a:rPr lang="en-US" altLang="zh-CN" sz="1400" b="1" dirty="0">
                <a:solidFill>
                  <a:schemeClr val="accent6">
                    <a:lumMod val="50000"/>
                  </a:schemeClr>
                </a:solidFill>
              </a:rPr>
              <a:t>/</a:t>
            </a:r>
            <a:r>
              <a:rPr lang="zh-CN" altLang="en-US" sz="1400" b="1" dirty="0">
                <a:solidFill>
                  <a:schemeClr val="accent6">
                    <a:lumMod val="50000"/>
                  </a:schemeClr>
                </a:solidFill>
              </a:rPr>
              <a:t>区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64F299B3-FEB5-7FED-86C7-96080C028F2F}"/>
              </a:ext>
            </a:extLst>
          </p:cNvPr>
          <p:cNvSpPr txBox="1"/>
          <p:nvPr/>
        </p:nvSpPr>
        <p:spPr>
          <a:xfrm>
            <a:off x="7134225" y="5846763"/>
            <a:ext cx="1276350" cy="306387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b="1" dirty="0">
                <a:solidFill>
                  <a:schemeClr val="accent6">
                    <a:lumMod val="50000"/>
                  </a:schemeClr>
                </a:solidFill>
              </a:rPr>
              <a:t>收钱还是支出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40E8787A-45E6-ACA9-7F9C-10253CCDF857}"/>
              </a:ext>
            </a:extLst>
          </p:cNvPr>
          <p:cNvCxnSpPr/>
          <p:nvPr/>
        </p:nvCxnSpPr>
        <p:spPr>
          <a:xfrm flipV="1">
            <a:off x="0" y="976313"/>
            <a:ext cx="12192000" cy="26987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35843" name="图片 5">
            <a:extLst>
              <a:ext uri="{FF2B5EF4-FFF2-40B4-BE49-F238E27FC236}">
                <a16:creationId xmlns:a16="http://schemas.microsoft.com/office/drawing/2014/main" id="{6D69F859-BADD-76E6-CCF5-61E88C80BD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36" t="18459" r="19534" b="13240"/>
          <a:stretch>
            <a:fillRect/>
          </a:stretch>
        </p:blipFill>
        <p:spPr bwMode="auto">
          <a:xfrm>
            <a:off x="11114088" y="-3175"/>
            <a:ext cx="1077912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4" name="标题 1">
            <a:extLst>
              <a:ext uri="{FF2B5EF4-FFF2-40B4-BE49-F238E27FC236}">
                <a16:creationId xmlns:a16="http://schemas.microsoft.com/office/drawing/2014/main" id="{FC06A7EC-750F-0CDD-21F5-963C445913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13" y="161925"/>
            <a:ext cx="6197600" cy="700088"/>
          </a:xfrm>
        </p:spPr>
        <p:txBody>
          <a:bodyPr/>
          <a:lstStyle/>
          <a:p>
            <a:r>
              <a:rPr lang="zh-CN" altLang="en-US" sz="32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四、合同审批单填写说明</a:t>
            </a:r>
          </a:p>
        </p:txBody>
      </p:sp>
      <p:pic>
        <p:nvPicPr>
          <p:cNvPr id="35845" name="图片 3">
            <a:extLst>
              <a:ext uri="{FF2B5EF4-FFF2-40B4-BE49-F238E27FC236}">
                <a16:creationId xmlns:a16="http://schemas.microsoft.com/office/drawing/2014/main" id="{49FDC755-18CB-FDBD-09DC-200E439677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138"/>
          <a:stretch>
            <a:fillRect/>
          </a:stretch>
        </p:blipFill>
        <p:spPr bwMode="auto">
          <a:xfrm>
            <a:off x="615950" y="1473200"/>
            <a:ext cx="8743950" cy="464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932429FB-DBF5-6182-5DA5-C5FD212C2D80}"/>
              </a:ext>
            </a:extLst>
          </p:cNvPr>
          <p:cNvSpPr/>
          <p:nvPr/>
        </p:nvSpPr>
        <p:spPr>
          <a:xfrm>
            <a:off x="2100263" y="1331913"/>
            <a:ext cx="10091737" cy="923925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marL="285750" indent="-285750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en-US" altLang="zh-CN" b="1" dirty="0"/>
              <a:t>《</a:t>
            </a:r>
            <a:r>
              <a:rPr lang="zh-CN" altLang="en-US" b="1" dirty="0"/>
              <a:t>北京工商大学横向科研项目合同审批表及责任承诺书</a:t>
            </a:r>
            <a:r>
              <a:rPr lang="en-US" altLang="zh-CN" b="1" dirty="0"/>
              <a:t>》</a:t>
            </a:r>
            <a:r>
              <a:rPr lang="zh-CN" altLang="en-US" b="1" dirty="0"/>
              <a:t>及</a:t>
            </a:r>
            <a:r>
              <a:rPr lang="en-US" altLang="zh-CN" b="1" dirty="0"/>
              <a:t>《</a:t>
            </a:r>
            <a:r>
              <a:rPr lang="zh-CN" altLang="en-US" b="1" dirty="0"/>
              <a:t>科研项目实验安全风险评估表</a:t>
            </a:r>
            <a:r>
              <a:rPr lang="en-US" altLang="zh-CN" b="1" dirty="0"/>
              <a:t>》</a:t>
            </a:r>
          </a:p>
          <a:p>
            <a:pPr marL="285750" indent="-285750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en-US" altLang="zh-CN" b="1" dirty="0"/>
              <a:t>《</a:t>
            </a:r>
            <a:r>
              <a:rPr lang="zh-CN" altLang="en-US" b="1" dirty="0"/>
              <a:t>科研外拨（外协）合同审批表</a:t>
            </a:r>
            <a:r>
              <a:rPr lang="en-US" altLang="zh-CN" b="1" dirty="0"/>
              <a:t>》</a:t>
            </a:r>
            <a:r>
              <a:rPr lang="zh-CN" altLang="en-US" b="1" dirty="0"/>
              <a:t>、比选方式采购材料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B5F4CE9A-145E-D3BE-95E8-E8729232ACB3}"/>
              </a:ext>
            </a:extLst>
          </p:cNvPr>
          <p:cNvSpPr/>
          <p:nvPr/>
        </p:nvSpPr>
        <p:spPr>
          <a:xfrm>
            <a:off x="4824413" y="2928938"/>
            <a:ext cx="2741612" cy="454025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b="1" dirty="0"/>
              <a:t>法务邮箱审核通过的合同</a:t>
            </a:r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id="{2FF302A2-2DAA-35EC-7078-9124BEF99BE3}"/>
              </a:ext>
            </a:extLst>
          </p:cNvPr>
          <p:cNvSpPr/>
          <p:nvPr/>
        </p:nvSpPr>
        <p:spPr>
          <a:xfrm>
            <a:off x="3781425" y="3635375"/>
            <a:ext cx="881063" cy="24765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381A7474-C753-663C-2135-63319A42459A}"/>
              </a:ext>
            </a:extLst>
          </p:cNvPr>
          <p:cNvSpPr/>
          <p:nvPr/>
        </p:nvSpPr>
        <p:spPr>
          <a:xfrm>
            <a:off x="6651625" y="3498850"/>
            <a:ext cx="1346200" cy="508000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b="1" dirty="0"/>
              <a:t>一般不用填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2130CDFA-48CE-B4F6-46C2-C0E518C95930}"/>
              </a:ext>
            </a:extLst>
          </p:cNvPr>
          <p:cNvSpPr/>
          <p:nvPr/>
        </p:nvSpPr>
        <p:spPr>
          <a:xfrm>
            <a:off x="6469063" y="4811713"/>
            <a:ext cx="3438525" cy="508000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zh-CN" b="1" dirty="0"/>
              <a:t>约定的拨款日期。</a:t>
            </a:r>
            <a:r>
              <a:rPr lang="zh-CN" altLang="en-US" b="1" dirty="0"/>
              <a:t>须与合同一致</a:t>
            </a:r>
            <a:endParaRPr lang="zh-CN" altLang="zh-CN" b="1" dirty="0"/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6428848B-AFEA-BDD7-37E7-AE4157E087E8}"/>
              </a:ext>
            </a:extLst>
          </p:cNvPr>
          <p:cNvSpPr/>
          <p:nvPr/>
        </p:nvSpPr>
        <p:spPr>
          <a:xfrm>
            <a:off x="2100263" y="3883025"/>
            <a:ext cx="3438525" cy="508000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b="1" dirty="0"/>
              <a:t>如果为否，不需要填写分期计划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6452457-30FC-6541-D667-BABAB87D36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D063814-266F-7003-21B1-8A1FBABEF2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D9B74611-36BA-AFAB-48E9-F3BFAB2DAF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004" y="407194"/>
            <a:ext cx="11751992" cy="5061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218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图片 1">
            <a:extLst>
              <a:ext uri="{FF2B5EF4-FFF2-40B4-BE49-F238E27FC236}">
                <a16:creationId xmlns:a16="http://schemas.microsoft.com/office/drawing/2014/main" id="{618A8364-BEC9-52E6-F54F-00CA15DA36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3325" y="971550"/>
            <a:ext cx="9390063" cy="586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B40F1E6D-7859-EC5D-E9F9-BF150ED5E5E6}"/>
              </a:ext>
            </a:extLst>
          </p:cNvPr>
          <p:cNvCxnSpPr/>
          <p:nvPr/>
        </p:nvCxnSpPr>
        <p:spPr>
          <a:xfrm flipV="1">
            <a:off x="0" y="976313"/>
            <a:ext cx="12192000" cy="26987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29700" name="图片 5">
            <a:extLst>
              <a:ext uri="{FF2B5EF4-FFF2-40B4-BE49-F238E27FC236}">
                <a16:creationId xmlns:a16="http://schemas.microsoft.com/office/drawing/2014/main" id="{FED22736-3331-B1D8-A0E7-FE0DDBE297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36" t="18459" r="19534" b="13240"/>
          <a:stretch>
            <a:fillRect/>
          </a:stretch>
        </p:blipFill>
        <p:spPr bwMode="auto">
          <a:xfrm>
            <a:off x="11114088" y="-3175"/>
            <a:ext cx="1077912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1" name="标题 1">
            <a:extLst>
              <a:ext uri="{FF2B5EF4-FFF2-40B4-BE49-F238E27FC236}">
                <a16:creationId xmlns:a16="http://schemas.microsoft.com/office/drawing/2014/main" id="{DABB18CC-70BD-47DE-CB5B-9BB62DFE9D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13" y="161925"/>
            <a:ext cx="6197600" cy="700088"/>
          </a:xfrm>
        </p:spPr>
        <p:txBody>
          <a:bodyPr/>
          <a:lstStyle/>
          <a:p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流程图</a:t>
            </a:r>
          </a:p>
        </p:txBody>
      </p:sp>
      <p:sp>
        <p:nvSpPr>
          <p:cNvPr id="29702" name="矩形 5">
            <a:extLst>
              <a:ext uri="{FF2B5EF4-FFF2-40B4-BE49-F238E27FC236}">
                <a16:creationId xmlns:a16="http://schemas.microsoft.com/office/drawing/2014/main" id="{2030E0B8-642B-CB33-3574-81855AFA02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2625" y="4835525"/>
            <a:ext cx="26416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项目负责人负责制</a:t>
            </a:r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id="{2FE8F2F9-B4C4-C28B-0CD3-F3C01641111D}"/>
              </a:ext>
            </a:extLst>
          </p:cNvPr>
          <p:cNvSpPr/>
          <p:nvPr/>
        </p:nvSpPr>
        <p:spPr>
          <a:xfrm>
            <a:off x="2581275" y="1238250"/>
            <a:ext cx="858838" cy="4191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id="{AA61A346-DBBC-7491-E57E-0E25BDBB3CCD}"/>
              </a:ext>
            </a:extLst>
          </p:cNvPr>
          <p:cNvSpPr/>
          <p:nvPr/>
        </p:nvSpPr>
        <p:spPr>
          <a:xfrm>
            <a:off x="5092391" y="2338913"/>
            <a:ext cx="2262158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zh-CN" altLang="en-US" sz="5400" b="1" dirty="0">
                <a:ln w="1143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谢谢！</a:t>
            </a:r>
          </a:p>
        </p:txBody>
      </p:sp>
      <p:sp>
        <p:nvSpPr>
          <p:cNvPr id="4" name="ïṧ1iḓé">
            <a:extLst>
              <a:ext uri="{FF2B5EF4-FFF2-40B4-BE49-F238E27FC236}">
                <a16:creationId xmlns:a16="http://schemas.microsoft.com/office/drawing/2014/main" id="{94E01955-4211-4BCA-22DB-AC7BA54084A6}"/>
              </a:ext>
            </a:extLst>
          </p:cNvPr>
          <p:cNvSpPr/>
          <p:nvPr/>
        </p:nvSpPr>
        <p:spPr>
          <a:xfrm>
            <a:off x="0" y="5284788"/>
            <a:ext cx="12192000" cy="1566862"/>
          </a:xfrm>
          <a:prstGeom prst="rect">
            <a:avLst/>
          </a:prstGeom>
          <a:blipFill dpi="0" rotWithShape="1">
            <a:blip r:embed="rId2" cstate="screen"/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sz="2400" b="1">
              <a:solidFill>
                <a:prstClr val="white"/>
              </a:solidFill>
            </a:endParaRPr>
          </a:p>
        </p:txBody>
      </p:sp>
      <p:pic>
        <p:nvPicPr>
          <p:cNvPr id="37892" name="图片 5">
            <a:extLst>
              <a:ext uri="{FF2B5EF4-FFF2-40B4-BE49-F238E27FC236}">
                <a16:creationId xmlns:a16="http://schemas.microsoft.com/office/drawing/2014/main" id="{CE2C5AE9-E502-2AF3-A4C0-0A095CD0B7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36" t="18459" r="19534" b="13240"/>
          <a:stretch>
            <a:fillRect/>
          </a:stretch>
        </p:blipFill>
        <p:spPr bwMode="auto">
          <a:xfrm>
            <a:off x="0" y="0"/>
            <a:ext cx="1077913" cy="97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矩形 65">
            <a:extLst>
              <a:ext uri="{FF2B5EF4-FFF2-40B4-BE49-F238E27FC236}">
                <a16:creationId xmlns:a16="http://schemas.microsoft.com/office/drawing/2014/main" id="{BB31A30C-341C-1106-3986-0C0F3F9B7003}"/>
              </a:ext>
            </a:extLst>
          </p:cNvPr>
          <p:cNvSpPr/>
          <p:nvPr/>
        </p:nvSpPr>
        <p:spPr>
          <a:xfrm>
            <a:off x="1" y="0"/>
            <a:ext cx="3246967" cy="6858000"/>
          </a:xfrm>
          <a:prstGeom prst="rect">
            <a:avLst/>
          </a:prstGeom>
          <a:solidFill>
            <a:srgbClr val="A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anchor="ctr"/>
          <a:lstStyle/>
          <a:p>
            <a:pPr algn="ctr">
              <a:defRPr/>
            </a:pPr>
            <a:endParaRPr lang="zh-CN" altLang="en-US" sz="2400"/>
          </a:p>
        </p:txBody>
      </p:sp>
      <p:grpSp>
        <p:nvGrpSpPr>
          <p:cNvPr id="2" name="组合 66">
            <a:extLst>
              <a:ext uri="{FF2B5EF4-FFF2-40B4-BE49-F238E27FC236}">
                <a16:creationId xmlns:a16="http://schemas.microsoft.com/office/drawing/2014/main" id="{0AB0900F-3FDE-3EE8-6656-6F7267E5EEEA}"/>
              </a:ext>
            </a:extLst>
          </p:cNvPr>
          <p:cNvGrpSpPr>
            <a:grpSpLocks/>
          </p:cNvGrpSpPr>
          <p:nvPr/>
        </p:nvGrpSpPr>
        <p:grpSpPr bwMode="auto">
          <a:xfrm>
            <a:off x="1070250" y="891118"/>
            <a:ext cx="1609450" cy="2314403"/>
            <a:chOff x="734369" y="1342594"/>
            <a:chExt cx="1206728" cy="1735969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50009549-D96D-3C0D-9825-E403A9370729}"/>
                </a:ext>
              </a:extLst>
            </p:cNvPr>
            <p:cNvSpPr txBox="1"/>
            <p:nvPr/>
          </p:nvSpPr>
          <p:spPr>
            <a:xfrm>
              <a:off x="734369" y="1342594"/>
              <a:ext cx="984544" cy="1634546"/>
            </a:xfrm>
            <a:prstGeom prst="rect">
              <a:avLst/>
            </a:prstGeom>
            <a:noFill/>
          </p:spPr>
          <p:txBody>
            <a:bodyPr vert="eaVert" wrap="none">
              <a:spAutoFit/>
            </a:bodyPr>
            <a:lstStyle/>
            <a:p>
              <a:pPr>
                <a:defRPr/>
              </a:pPr>
              <a:r>
                <a:rPr lang="zh-CN" altLang="en-US" sz="7333" spc="799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DC9C7632-4522-56DD-95A9-E276DF39AED9}"/>
                </a:ext>
              </a:extLst>
            </p:cNvPr>
            <p:cNvSpPr txBox="1"/>
            <p:nvPr/>
          </p:nvSpPr>
          <p:spPr>
            <a:xfrm>
              <a:off x="1525722" y="1893509"/>
              <a:ext cx="415375" cy="1185054"/>
            </a:xfrm>
            <a:prstGeom prst="rect">
              <a:avLst/>
            </a:prstGeom>
            <a:noFill/>
          </p:spPr>
          <p:txBody>
            <a:bodyPr vert="eaVert" wrap="none">
              <a:spAutoFit/>
            </a:bodyPr>
            <a:lstStyle/>
            <a:p>
              <a:pPr>
                <a:defRPr/>
              </a:pPr>
              <a:r>
                <a:rPr lang="en-US" altLang="zh-CN" sz="2400" spc="-200" dirty="0">
                  <a:solidFill>
                    <a:schemeClr val="bg1"/>
                  </a:solidFill>
                  <a:cs typeface="Arial" pitchFamily="34" charset="0"/>
                </a:rPr>
                <a:t>CONTENTS</a:t>
              </a:r>
              <a:endParaRPr lang="zh-CN" altLang="en-US" sz="2400" spc="-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99A82298-E82D-BF38-15D9-8B8DBF304CFF}"/>
              </a:ext>
            </a:extLst>
          </p:cNvPr>
          <p:cNvSpPr txBox="1"/>
          <p:nvPr/>
        </p:nvSpPr>
        <p:spPr>
          <a:xfrm>
            <a:off x="6474753" y="1955008"/>
            <a:ext cx="2510367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合同审核方式</a:t>
            </a:r>
            <a:endParaRPr lang="zh-CN" altLang="en-US" sz="2667" dirty="0">
              <a:solidFill>
                <a:schemeClr val="tx1"/>
              </a:solidFill>
              <a:latin typeface="方正大黑简体" panose="02010601030101010101" pitchFamily="2" charset="-122"/>
              <a:ea typeface="方正大黑简体" panose="02010601030101010101" pitchFamily="2" charset="-122"/>
            </a:endParaRPr>
          </a:p>
        </p:txBody>
      </p:sp>
      <p:sp>
        <p:nvSpPr>
          <p:cNvPr id="73" name="五边形 72">
            <a:extLst>
              <a:ext uri="{FF2B5EF4-FFF2-40B4-BE49-F238E27FC236}">
                <a16:creationId xmlns:a16="http://schemas.microsoft.com/office/drawing/2014/main" id="{F6FAD4E4-5B7D-D32C-CFC2-1165000B582C}"/>
              </a:ext>
            </a:extLst>
          </p:cNvPr>
          <p:cNvSpPr/>
          <p:nvPr/>
        </p:nvSpPr>
        <p:spPr>
          <a:xfrm>
            <a:off x="5130668" y="1967708"/>
            <a:ext cx="1060451" cy="543983"/>
          </a:xfrm>
          <a:prstGeom prst="homePlate">
            <a:avLst/>
          </a:prstGeom>
          <a:solidFill>
            <a:srgbClr val="AC0000"/>
          </a:solidFill>
          <a:ln w="25400">
            <a:solidFill>
              <a:srgbClr val="A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0DA0C6D1-E3B4-783A-ADA7-EBE4A0FCA5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28035" y="1923257"/>
            <a:ext cx="623889" cy="66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9pPr>
          </a:lstStyle>
          <a:p>
            <a:pPr eaLnBrk="1" hangingPunct="1"/>
            <a:r>
              <a:rPr lang="en-US" altLang="zh-CN" sz="3733" b="0" dirty="0">
                <a:solidFill>
                  <a:schemeClr val="bg1"/>
                </a:solidFill>
                <a:latin typeface="Impact" panose="020B0806030902050204" pitchFamily="34" charset="0"/>
                <a:ea typeface="Arial Unicode MS" pitchFamily="34" charset="-122"/>
              </a:rPr>
              <a:t>01</a:t>
            </a:r>
            <a:endParaRPr lang="zh-CN" altLang="en-US" sz="3733" b="0" dirty="0">
              <a:solidFill>
                <a:schemeClr val="bg1"/>
              </a:solidFill>
              <a:latin typeface="Impact" panose="020B0806030902050204" pitchFamily="34" charset="0"/>
              <a:ea typeface="Arial Unicode MS" pitchFamily="34" charset="-122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5E73C203-519D-D198-4DA9-0A005E2C7BBF}"/>
              </a:ext>
            </a:extLst>
          </p:cNvPr>
          <p:cNvSpPr txBox="1"/>
          <p:nvPr/>
        </p:nvSpPr>
        <p:spPr>
          <a:xfrm>
            <a:off x="6474753" y="3028158"/>
            <a:ext cx="2510367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审核流程</a:t>
            </a:r>
            <a:endParaRPr lang="zh-CN" altLang="en-US" sz="2667" dirty="0">
              <a:solidFill>
                <a:schemeClr val="tx1"/>
              </a:solidFill>
              <a:latin typeface="方正大黑简体" panose="02010601030101010101" pitchFamily="2" charset="-122"/>
              <a:ea typeface="方正大黑简体" panose="02010601030101010101" pitchFamily="2" charset="-122"/>
            </a:endParaRPr>
          </a:p>
        </p:txBody>
      </p:sp>
      <p:sp>
        <p:nvSpPr>
          <p:cNvPr id="124" name="五边形 123">
            <a:extLst>
              <a:ext uri="{FF2B5EF4-FFF2-40B4-BE49-F238E27FC236}">
                <a16:creationId xmlns:a16="http://schemas.microsoft.com/office/drawing/2014/main" id="{B28F1672-BEC7-80D5-B82E-DB3C1D787387}"/>
              </a:ext>
            </a:extLst>
          </p:cNvPr>
          <p:cNvSpPr/>
          <p:nvPr/>
        </p:nvSpPr>
        <p:spPr>
          <a:xfrm>
            <a:off x="5130668" y="3042974"/>
            <a:ext cx="1060451" cy="541867"/>
          </a:xfrm>
          <a:prstGeom prst="homePlate">
            <a:avLst/>
          </a:prstGeom>
          <a:solidFill>
            <a:srgbClr val="AC0000"/>
          </a:solidFill>
          <a:ln w="25400">
            <a:solidFill>
              <a:srgbClr val="A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C5B437EF-C282-9DFF-A46A-7735FAC5A3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28035" y="2996408"/>
            <a:ext cx="681597" cy="66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9pPr>
          </a:lstStyle>
          <a:p>
            <a:pPr eaLnBrk="1" hangingPunct="1"/>
            <a:r>
              <a:rPr lang="en-US" altLang="zh-CN" sz="3733" b="0" dirty="0">
                <a:solidFill>
                  <a:schemeClr val="bg1"/>
                </a:solidFill>
                <a:latin typeface="Impact" panose="020B0806030902050204" pitchFamily="34" charset="0"/>
                <a:ea typeface="Arial Unicode MS" pitchFamily="34" charset="-122"/>
              </a:rPr>
              <a:t>02</a:t>
            </a:r>
            <a:endParaRPr lang="zh-CN" altLang="en-US" sz="3733" b="0" dirty="0">
              <a:solidFill>
                <a:schemeClr val="bg1"/>
              </a:solidFill>
              <a:latin typeface="Impact" panose="020B0806030902050204" pitchFamily="34" charset="0"/>
              <a:ea typeface="Arial Unicode MS" pitchFamily="34" charset="-122"/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DFB2F1E3-BAAF-EABC-3A90-89E30589ABEC}"/>
              </a:ext>
            </a:extLst>
          </p:cNvPr>
          <p:cNvSpPr txBox="1"/>
          <p:nvPr/>
        </p:nvSpPr>
        <p:spPr>
          <a:xfrm>
            <a:off x="6474753" y="4101308"/>
            <a:ext cx="3833546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合同审批单填写说明</a:t>
            </a:r>
            <a:endParaRPr lang="zh-CN" altLang="en-US" sz="2667" dirty="0">
              <a:solidFill>
                <a:schemeClr val="tx1"/>
              </a:solidFill>
              <a:latin typeface="方正大黑简体" panose="02010601030101010101" pitchFamily="2" charset="-122"/>
              <a:ea typeface="方正大黑简体" panose="02010601030101010101" pitchFamily="2" charset="-122"/>
            </a:endParaRPr>
          </a:p>
        </p:txBody>
      </p:sp>
      <p:sp>
        <p:nvSpPr>
          <p:cNvPr id="129" name="五边形 128">
            <a:extLst>
              <a:ext uri="{FF2B5EF4-FFF2-40B4-BE49-F238E27FC236}">
                <a16:creationId xmlns:a16="http://schemas.microsoft.com/office/drawing/2014/main" id="{7EC42697-F6D7-A4AA-E1C9-96157C4A5331}"/>
              </a:ext>
            </a:extLst>
          </p:cNvPr>
          <p:cNvSpPr/>
          <p:nvPr/>
        </p:nvSpPr>
        <p:spPr>
          <a:xfrm>
            <a:off x="5130668" y="4116124"/>
            <a:ext cx="1060451" cy="541867"/>
          </a:xfrm>
          <a:prstGeom prst="homePlate">
            <a:avLst/>
          </a:prstGeom>
          <a:solidFill>
            <a:srgbClr val="AC0000"/>
          </a:solidFill>
          <a:ln w="25400">
            <a:solidFill>
              <a:srgbClr val="A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B2AF7081-E9BF-8CE8-02B1-B55FA46408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28035" y="4071674"/>
            <a:ext cx="694421" cy="66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9pPr>
          </a:lstStyle>
          <a:p>
            <a:pPr eaLnBrk="1" hangingPunct="1"/>
            <a:r>
              <a:rPr lang="en-US" altLang="zh-CN" sz="3733" b="0">
                <a:solidFill>
                  <a:schemeClr val="bg1"/>
                </a:solidFill>
                <a:latin typeface="Impact" panose="020B0806030902050204" pitchFamily="34" charset="0"/>
                <a:ea typeface="Arial Unicode MS" pitchFamily="34" charset="-122"/>
              </a:rPr>
              <a:t>03</a:t>
            </a:r>
            <a:endParaRPr lang="zh-CN" altLang="en-US" sz="3733" b="0">
              <a:solidFill>
                <a:schemeClr val="bg1"/>
              </a:solidFill>
              <a:latin typeface="Impact" panose="020B0806030902050204" pitchFamily="34" charset="0"/>
              <a:ea typeface="Arial Unicode MS" pitchFamily="34" charset="-122"/>
            </a:endParaRPr>
          </a:p>
        </p:txBody>
      </p:sp>
      <p:pic>
        <p:nvPicPr>
          <p:cNvPr id="25" name="图片 5">
            <a:extLst>
              <a:ext uri="{FF2B5EF4-FFF2-40B4-BE49-F238E27FC236}">
                <a16:creationId xmlns:a16="http://schemas.microsoft.com/office/drawing/2014/main" id="{77A2539F-3D30-12E7-8C63-D75C24CEDC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36" t="18459" r="19534" b="13240"/>
          <a:stretch>
            <a:fillRect/>
          </a:stretch>
        </p:blipFill>
        <p:spPr bwMode="auto">
          <a:xfrm>
            <a:off x="11114088" y="-3175"/>
            <a:ext cx="1077912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1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71" grpId="0"/>
      <p:bldP spid="73" grpId="0" animBg="1"/>
      <p:bldP spid="123" grpId="0"/>
      <p:bldP spid="124" grpId="0" animBg="1"/>
      <p:bldP spid="125" grpId="0"/>
      <p:bldP spid="128" grpId="0"/>
      <p:bldP spid="129" grpId="0" animBg="1"/>
      <p:bldP spid="13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D5B0E0EA-FBB2-8536-0FF4-3E21AB15DBA5}"/>
              </a:ext>
            </a:extLst>
          </p:cNvPr>
          <p:cNvCxnSpPr/>
          <p:nvPr/>
        </p:nvCxnSpPr>
        <p:spPr>
          <a:xfrm flipV="1">
            <a:off x="0" y="976313"/>
            <a:ext cx="12192000" cy="26987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19459" name="图片 5">
            <a:extLst>
              <a:ext uri="{FF2B5EF4-FFF2-40B4-BE49-F238E27FC236}">
                <a16:creationId xmlns:a16="http://schemas.microsoft.com/office/drawing/2014/main" id="{863B907C-4B37-1AC6-5B71-193CF34D4C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36" t="18459" r="19534" b="13240"/>
          <a:stretch>
            <a:fillRect/>
          </a:stretch>
        </p:blipFill>
        <p:spPr bwMode="auto">
          <a:xfrm>
            <a:off x="11114088" y="-3175"/>
            <a:ext cx="1077912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1">
            <a:extLst>
              <a:ext uri="{FF2B5EF4-FFF2-40B4-BE49-F238E27FC236}">
                <a16:creationId xmlns:a16="http://schemas.microsoft.com/office/drawing/2014/main" id="{626E703A-469E-3C29-D775-A2D05A7803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875" y="131763"/>
            <a:ext cx="2871788" cy="71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>
            <a:lvl1pPr defTabSz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 defTabSz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 defTabSz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 defTabSz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 defTabSz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defTabSz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defTabSz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defTabSz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defTabSz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ts val="52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什么是科研合同？</a:t>
            </a:r>
            <a:endParaRPr lang="en-US" altLang="zh-CN" sz="27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345A6104-D1BA-36D7-C0FF-ED806240EA9F}"/>
              </a:ext>
            </a:extLst>
          </p:cNvPr>
          <p:cNvSpPr/>
          <p:nvPr/>
        </p:nvSpPr>
        <p:spPr>
          <a:xfrm>
            <a:off x="903288" y="1196023"/>
            <a:ext cx="10210800" cy="514032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7200" algn="just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zh-CN" altLang="zh-CN" sz="2000" b="1" kern="1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学校科研合同按资金</a:t>
            </a:r>
            <a:r>
              <a:rPr lang="zh-CN" altLang="zh-CN" sz="2000" b="1" kern="1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收入</a:t>
            </a:r>
            <a:r>
              <a:rPr lang="zh-CN" altLang="zh-CN" sz="2000" b="1" kern="1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或</a:t>
            </a:r>
            <a:r>
              <a:rPr lang="zh-CN" altLang="zh-CN" sz="2000" b="1" kern="1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支出</a:t>
            </a:r>
            <a:r>
              <a:rPr lang="zh-CN" altLang="zh-CN" sz="2000" b="1" kern="1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分为“</a:t>
            </a:r>
            <a:r>
              <a:rPr lang="zh-CN" altLang="zh-CN" sz="2400" b="1" kern="100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科研项目合同</a:t>
            </a:r>
            <a:r>
              <a:rPr lang="zh-CN" altLang="zh-CN" sz="2000" b="1" kern="1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”和“</a:t>
            </a:r>
            <a:r>
              <a:rPr lang="zh-CN" altLang="zh-CN" sz="2400" b="1" kern="100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科研合作合同</a:t>
            </a:r>
            <a:r>
              <a:rPr lang="zh-CN" altLang="zh-CN" sz="2000" b="1" kern="1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”。</a:t>
            </a:r>
            <a:endParaRPr lang="zh-CN" altLang="zh-CN" sz="1400" b="1" kern="100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zh-CN" altLang="zh-CN" sz="2400" b="1" kern="100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科研项目合同</a:t>
            </a:r>
            <a:r>
              <a:rPr lang="zh-CN" altLang="zh-CN" sz="2000" b="1" kern="1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是</a:t>
            </a:r>
            <a:r>
              <a:rPr lang="zh-CN" altLang="en-US" sz="2000" b="1" kern="1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：</a:t>
            </a:r>
            <a:r>
              <a:rPr lang="zh-CN" altLang="zh-CN" sz="2000" b="1" kern="1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指合同承办人作为科研项目负责人，以学校名义与自然人、法人或其他组织之间签订的各类获得科研经费的合同书、协议书、任务书以及以其他名称出现的合同。</a:t>
            </a:r>
            <a:r>
              <a:rPr lang="zh-CN" altLang="en-US" sz="2000" b="1" kern="1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*</a:t>
            </a:r>
            <a:r>
              <a:rPr lang="zh-CN" altLang="en-US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最常遇到的是横向科研项目合同。</a:t>
            </a:r>
            <a:endParaRPr lang="zh-CN" altLang="zh-CN" sz="1400" b="1" kern="100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zh-CN" altLang="zh-CN" sz="24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科研合作合同</a:t>
            </a:r>
            <a:r>
              <a:rPr lang="zh-CN" altLang="zh-CN" sz="20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是指我校科研项目负责人在承担纵向、横向、专项科研项目或开展相关研究过程中，需使用科研项目经费，委托校外独立法人单位，进行技术咨询、技术开发、技术服务、技术转让等协作研究的外拨（外协）经费合同。</a:t>
            </a:r>
            <a:r>
              <a:rPr lang="zh-CN" altLang="zh-CN" sz="20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设备购置、原材料购买等购买有形动产及相关维修服务等内容</a:t>
            </a:r>
            <a:r>
              <a:rPr lang="zh-CN" altLang="zh-CN" sz="2000" b="1" u="sng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不属于</a:t>
            </a:r>
            <a:r>
              <a:rPr lang="zh-CN" altLang="zh-CN" sz="20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科研外拨（外协）经费范畴</a:t>
            </a:r>
            <a:r>
              <a:rPr lang="zh-CN" altLang="zh-CN" sz="20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，具体参照《北京工商大学招标与采购管理办法》执行。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*</a:t>
            </a:r>
            <a:r>
              <a:rPr lang="zh-CN" altLang="en-US" sz="20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一般是花费科研项目经费，支付给外单位的测试、加工、设计、开发、试验、数据采集与处理、专利代理服务等费用。</a:t>
            </a:r>
            <a:endParaRPr lang="zh-CN" altLang="en-US" sz="28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A0135682-619D-7E02-A801-4FC0FD1DA406}"/>
              </a:ext>
            </a:extLst>
          </p:cNvPr>
          <p:cNvCxnSpPr/>
          <p:nvPr/>
        </p:nvCxnSpPr>
        <p:spPr>
          <a:xfrm flipV="1">
            <a:off x="0" y="976313"/>
            <a:ext cx="12192000" cy="26987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21507" name="图片 5">
            <a:extLst>
              <a:ext uri="{FF2B5EF4-FFF2-40B4-BE49-F238E27FC236}">
                <a16:creationId xmlns:a16="http://schemas.microsoft.com/office/drawing/2014/main" id="{3BDC7F3F-FAFD-2A13-4571-342FC24F34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36" t="18459" r="19534" b="13240"/>
          <a:stretch>
            <a:fillRect/>
          </a:stretch>
        </p:blipFill>
        <p:spPr bwMode="auto">
          <a:xfrm>
            <a:off x="11114088" y="-3175"/>
            <a:ext cx="1077912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1">
            <a:extLst>
              <a:ext uri="{FF2B5EF4-FFF2-40B4-BE49-F238E27FC236}">
                <a16:creationId xmlns:a16="http://schemas.microsoft.com/office/drawing/2014/main" id="{06D04808-35B8-C902-0024-08B192B670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875" y="131763"/>
            <a:ext cx="2871788" cy="71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>
            <a:lvl1pPr defTabSz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 defTabSz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 defTabSz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 defTabSz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 defTabSz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defTabSz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defTabSz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defTabSz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defTabSz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ts val="52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横向</a:t>
            </a:r>
            <a:r>
              <a:rPr lang="zh-CN" altLang="en-US" b="1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科研项目合同</a:t>
            </a:r>
            <a:endParaRPr lang="en-US" altLang="zh-CN" sz="2700" b="1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8" name="右箭头标注 7">
            <a:extLst>
              <a:ext uri="{FF2B5EF4-FFF2-40B4-BE49-F238E27FC236}">
                <a16:creationId xmlns:a16="http://schemas.microsoft.com/office/drawing/2014/main" id="{6990B52B-85C8-F96C-45F6-5EBAB5EABD6B}"/>
              </a:ext>
            </a:extLst>
          </p:cNvPr>
          <p:cNvSpPr/>
          <p:nvPr/>
        </p:nvSpPr>
        <p:spPr>
          <a:xfrm>
            <a:off x="455613" y="1574800"/>
            <a:ext cx="2247900" cy="4394200"/>
          </a:xfrm>
          <a:prstGeom prst="rightArrowCallout">
            <a:avLst>
              <a:gd name="adj1" fmla="val 56440"/>
              <a:gd name="adj2" fmla="val 44924"/>
              <a:gd name="adj3" fmla="val 25000"/>
              <a:gd name="adj4" fmla="val 64977"/>
            </a:avLst>
          </a:prstGeom>
          <a:gradFill flip="none" rotWithShape="1">
            <a:gsLst>
              <a:gs pos="0">
                <a:srgbClr val="5B9BD5">
                  <a:lumMod val="67000"/>
                </a:srgbClr>
              </a:gs>
              <a:gs pos="48000">
                <a:srgbClr val="5B9BD5">
                  <a:lumMod val="97000"/>
                  <a:lumOff val="3000"/>
                </a:srgbClr>
              </a:gs>
              <a:gs pos="100000">
                <a:srgbClr val="5B9BD5">
                  <a:lumMod val="60000"/>
                  <a:lumOff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ker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拟定合同</a:t>
            </a:r>
            <a:endParaRPr lang="en-US" altLang="zh-CN" sz="3600" b="1" ker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fontAlgn="auto" hangingPunct="1">
              <a:spcBef>
                <a:spcPts val="1800"/>
              </a:spcBef>
              <a:spcAft>
                <a:spcPts val="0"/>
              </a:spcAft>
              <a:defRPr/>
            </a:pPr>
            <a:r>
              <a:rPr lang="zh-CN" altLang="en-US" sz="3600" b="1" ker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签承诺书</a:t>
            </a:r>
            <a:endParaRPr lang="en-US" altLang="zh-CN" sz="3600" b="1" ker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fontAlgn="auto" hangingPunct="1">
              <a:spcBef>
                <a:spcPts val="1800"/>
              </a:spcBef>
              <a:spcAft>
                <a:spcPts val="0"/>
              </a:spcAft>
              <a:defRPr/>
            </a:pPr>
            <a:r>
              <a:rPr lang="zh-CN" altLang="en-US" sz="3600" b="1" ker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填写科研系统</a:t>
            </a:r>
          </a:p>
        </p:txBody>
      </p:sp>
      <p:pic>
        <p:nvPicPr>
          <p:cNvPr id="21510" name="图片 1">
            <a:extLst>
              <a:ext uri="{FF2B5EF4-FFF2-40B4-BE49-F238E27FC236}">
                <a16:creationId xmlns:a16="http://schemas.microsoft.com/office/drawing/2014/main" id="{E151C9B6-65C6-881C-DF8F-8915645EF2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313" y="-3175"/>
            <a:ext cx="854868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1" name="文本框 2">
            <a:extLst>
              <a:ext uri="{FF2B5EF4-FFF2-40B4-BE49-F238E27FC236}">
                <a16:creationId xmlns:a16="http://schemas.microsoft.com/office/drawing/2014/main" id="{9FB29F3D-D476-4230-4511-F185CE9EF8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37388" y="6550025"/>
            <a:ext cx="22129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400" b="1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建议使用学校合同模板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6CC3BC83-7E88-2A63-4B82-45295A24A604}"/>
              </a:ext>
            </a:extLst>
          </p:cNvPr>
          <p:cNvCxnSpPr/>
          <p:nvPr/>
        </p:nvCxnSpPr>
        <p:spPr>
          <a:xfrm flipV="1">
            <a:off x="0" y="976313"/>
            <a:ext cx="12192000" cy="26987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23555" name="图片 5">
            <a:extLst>
              <a:ext uri="{FF2B5EF4-FFF2-40B4-BE49-F238E27FC236}">
                <a16:creationId xmlns:a16="http://schemas.microsoft.com/office/drawing/2014/main" id="{EF937FF0-D323-C407-217C-9F43443F9E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36" t="18459" r="19534" b="13240"/>
          <a:stretch>
            <a:fillRect/>
          </a:stretch>
        </p:blipFill>
        <p:spPr bwMode="auto">
          <a:xfrm>
            <a:off x="11114088" y="-3175"/>
            <a:ext cx="1077912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图片 3">
            <a:extLst>
              <a:ext uri="{FF2B5EF4-FFF2-40B4-BE49-F238E27FC236}">
                <a16:creationId xmlns:a16="http://schemas.microsoft.com/office/drawing/2014/main" id="{839D0831-CCA8-98A9-F23A-A6733291E5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87" b="6346"/>
          <a:stretch>
            <a:fillRect/>
          </a:stretch>
        </p:blipFill>
        <p:spPr bwMode="auto">
          <a:xfrm>
            <a:off x="3014663" y="-3175"/>
            <a:ext cx="472916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椭圆 18">
            <a:extLst>
              <a:ext uri="{FF2B5EF4-FFF2-40B4-BE49-F238E27FC236}">
                <a16:creationId xmlns:a16="http://schemas.microsoft.com/office/drawing/2014/main" id="{300D98F8-F77A-F59B-9DEC-D918914DB7E3}"/>
              </a:ext>
            </a:extLst>
          </p:cNvPr>
          <p:cNvSpPr/>
          <p:nvPr/>
        </p:nvSpPr>
        <p:spPr bwMode="auto">
          <a:xfrm>
            <a:off x="3014663" y="5578475"/>
            <a:ext cx="581025" cy="523875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0" name="椭圆 19">
            <a:extLst>
              <a:ext uri="{FF2B5EF4-FFF2-40B4-BE49-F238E27FC236}">
                <a16:creationId xmlns:a16="http://schemas.microsoft.com/office/drawing/2014/main" id="{8A88948B-195B-E1EE-D4A9-44423ACAF911}"/>
              </a:ext>
            </a:extLst>
          </p:cNvPr>
          <p:cNvSpPr/>
          <p:nvPr/>
        </p:nvSpPr>
        <p:spPr bwMode="auto">
          <a:xfrm>
            <a:off x="3117850" y="273050"/>
            <a:ext cx="944563" cy="3683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1" name="椭圆 20">
            <a:extLst>
              <a:ext uri="{FF2B5EF4-FFF2-40B4-BE49-F238E27FC236}">
                <a16:creationId xmlns:a16="http://schemas.microsoft.com/office/drawing/2014/main" id="{CD5CD5D5-2F58-AEDE-58F1-D20D3EAA06D2}"/>
              </a:ext>
            </a:extLst>
          </p:cNvPr>
          <p:cNvSpPr/>
          <p:nvPr/>
        </p:nvSpPr>
        <p:spPr bwMode="auto">
          <a:xfrm>
            <a:off x="5291138" y="296863"/>
            <a:ext cx="817562" cy="334962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3560" name="文本框 2">
            <a:extLst>
              <a:ext uri="{FF2B5EF4-FFF2-40B4-BE49-F238E27FC236}">
                <a16:creationId xmlns:a16="http://schemas.microsoft.com/office/drawing/2014/main" id="{44C9BA82-8619-9AD9-36D5-E3954202B7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32213" y="5572125"/>
            <a:ext cx="3530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400" b="1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文科</a:t>
            </a:r>
            <a:r>
              <a:rPr lang="en-US" altLang="zh-CN" sz="1400" b="1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10</a:t>
            </a:r>
            <a:r>
              <a:rPr lang="zh-CN" altLang="en-US" sz="1400" b="1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万，理工</a:t>
            </a:r>
            <a:r>
              <a:rPr lang="en-US" altLang="zh-CN" sz="1400" b="1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</a:t>
            </a:r>
            <a:r>
              <a:rPr lang="zh-CN" altLang="en-US" sz="1400" b="1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万及以上需要法律顾问审核签字</a:t>
            </a:r>
          </a:p>
        </p:txBody>
      </p:sp>
      <p:pic>
        <p:nvPicPr>
          <p:cNvPr id="23561" name="图片 4">
            <a:extLst>
              <a:ext uri="{FF2B5EF4-FFF2-40B4-BE49-F238E27FC236}">
                <a16:creationId xmlns:a16="http://schemas.microsoft.com/office/drawing/2014/main" id="{7953FA0A-74CA-4237-9F09-B64D5AACD22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5550" y="0"/>
            <a:ext cx="4616450" cy="627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椭圆 8">
            <a:extLst>
              <a:ext uri="{FF2B5EF4-FFF2-40B4-BE49-F238E27FC236}">
                <a16:creationId xmlns:a16="http://schemas.microsoft.com/office/drawing/2014/main" id="{CD5CE5B9-98C4-2BC4-D0C6-E1E8EDFF64AA}"/>
              </a:ext>
            </a:extLst>
          </p:cNvPr>
          <p:cNvSpPr/>
          <p:nvPr/>
        </p:nvSpPr>
        <p:spPr>
          <a:xfrm>
            <a:off x="10555288" y="1084263"/>
            <a:ext cx="1263650" cy="47307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3563" name="文本框 9">
            <a:extLst>
              <a:ext uri="{FF2B5EF4-FFF2-40B4-BE49-F238E27FC236}">
                <a16:creationId xmlns:a16="http://schemas.microsoft.com/office/drawing/2014/main" id="{BF0977AF-4803-0D53-3FCB-2C0042F2AA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55288" y="5057775"/>
            <a:ext cx="5588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否</a:t>
            </a:r>
          </a:p>
        </p:txBody>
      </p:sp>
      <p:sp>
        <p:nvSpPr>
          <p:cNvPr id="23564" name="文本框 23">
            <a:extLst>
              <a:ext uri="{FF2B5EF4-FFF2-40B4-BE49-F238E27FC236}">
                <a16:creationId xmlns:a16="http://schemas.microsoft.com/office/drawing/2014/main" id="{0516B1A7-2679-CD09-5891-2AEB8F94E5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55288" y="5667375"/>
            <a:ext cx="5588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是</a:t>
            </a:r>
          </a:p>
        </p:txBody>
      </p:sp>
      <p:sp>
        <p:nvSpPr>
          <p:cNvPr id="26" name="TextBox 1">
            <a:extLst>
              <a:ext uri="{FF2B5EF4-FFF2-40B4-BE49-F238E27FC236}">
                <a16:creationId xmlns:a16="http://schemas.microsoft.com/office/drawing/2014/main" id="{4C2307BB-8C4C-313A-D978-1C31B604D9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875" y="131763"/>
            <a:ext cx="2871788" cy="71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>
            <a:lvl1pPr defTabSz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 defTabSz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 defTabSz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 defTabSz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 defTabSz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defTabSz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defTabSz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defTabSz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defTabSz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ts val="52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横向</a:t>
            </a:r>
            <a:r>
              <a:rPr lang="zh-CN" altLang="en-US" b="1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科研项目合同</a:t>
            </a:r>
            <a:endParaRPr lang="en-US" altLang="zh-CN" sz="2700" b="1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3566" name="文本框 23">
            <a:extLst>
              <a:ext uri="{FF2B5EF4-FFF2-40B4-BE49-F238E27FC236}">
                <a16:creationId xmlns:a16="http://schemas.microsoft.com/office/drawing/2014/main" id="{374DACCE-D3E9-BD3F-DEC6-A727FE526A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21388" y="244475"/>
            <a:ext cx="16398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400" b="1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科研管理系统录入需要，科研院填写</a:t>
            </a:r>
          </a:p>
        </p:txBody>
      </p:sp>
      <p:sp>
        <p:nvSpPr>
          <p:cNvPr id="27" name="右箭头标注 26">
            <a:extLst>
              <a:ext uri="{FF2B5EF4-FFF2-40B4-BE49-F238E27FC236}">
                <a16:creationId xmlns:a16="http://schemas.microsoft.com/office/drawing/2014/main" id="{1032FB72-A8E6-2EF1-B713-B835240E4F35}"/>
              </a:ext>
            </a:extLst>
          </p:cNvPr>
          <p:cNvSpPr/>
          <p:nvPr/>
        </p:nvSpPr>
        <p:spPr>
          <a:xfrm>
            <a:off x="455613" y="1574800"/>
            <a:ext cx="2247900" cy="4394200"/>
          </a:xfrm>
          <a:prstGeom prst="rightArrowCallout">
            <a:avLst>
              <a:gd name="adj1" fmla="val 56440"/>
              <a:gd name="adj2" fmla="val 44924"/>
              <a:gd name="adj3" fmla="val 25000"/>
              <a:gd name="adj4" fmla="val 64977"/>
            </a:avLst>
          </a:prstGeom>
          <a:gradFill flip="none" rotWithShape="1">
            <a:gsLst>
              <a:gs pos="0">
                <a:srgbClr val="5B9BD5">
                  <a:lumMod val="67000"/>
                </a:srgbClr>
              </a:gs>
              <a:gs pos="48000">
                <a:srgbClr val="5B9BD5">
                  <a:lumMod val="97000"/>
                  <a:lumOff val="3000"/>
                </a:srgbClr>
              </a:gs>
              <a:gs pos="100000">
                <a:srgbClr val="5B9BD5">
                  <a:lumMod val="60000"/>
                  <a:lumOff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ker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拟定合同</a:t>
            </a:r>
            <a:endParaRPr lang="en-US" altLang="zh-CN" sz="3600" b="1" ker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fontAlgn="auto" hangingPunct="1">
              <a:spcBef>
                <a:spcPts val="1800"/>
              </a:spcBef>
              <a:spcAft>
                <a:spcPts val="0"/>
              </a:spcAft>
              <a:defRPr/>
            </a:pPr>
            <a:r>
              <a:rPr lang="zh-CN" altLang="en-US" sz="3600" b="1" ker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签承诺书</a:t>
            </a:r>
            <a:endParaRPr lang="en-US" altLang="zh-CN" sz="3600" b="1" ker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fontAlgn="auto" hangingPunct="1">
              <a:spcBef>
                <a:spcPts val="1800"/>
              </a:spcBef>
              <a:spcAft>
                <a:spcPts val="0"/>
              </a:spcAft>
              <a:defRPr/>
            </a:pPr>
            <a:r>
              <a:rPr lang="zh-CN" altLang="en-US" sz="3600" b="1" ker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填写科研系统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2207B900-8153-C106-3D30-90A781EAD5F8}"/>
              </a:ext>
            </a:extLst>
          </p:cNvPr>
          <p:cNvCxnSpPr/>
          <p:nvPr/>
        </p:nvCxnSpPr>
        <p:spPr>
          <a:xfrm flipV="1">
            <a:off x="0" y="976313"/>
            <a:ext cx="12192000" cy="26987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25603" name="图片 5">
            <a:extLst>
              <a:ext uri="{FF2B5EF4-FFF2-40B4-BE49-F238E27FC236}">
                <a16:creationId xmlns:a16="http://schemas.microsoft.com/office/drawing/2014/main" id="{BF371787-00B7-7B4D-598D-128BE2A02A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36" t="18459" r="19534" b="13240"/>
          <a:stretch>
            <a:fillRect/>
          </a:stretch>
        </p:blipFill>
        <p:spPr bwMode="auto">
          <a:xfrm>
            <a:off x="11114088" y="-3175"/>
            <a:ext cx="1077912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圆角矩形 2">
            <a:extLst>
              <a:ext uri="{FF2B5EF4-FFF2-40B4-BE49-F238E27FC236}">
                <a16:creationId xmlns:a16="http://schemas.microsoft.com/office/drawing/2014/main" id="{58C342AF-819F-5F26-C165-9E1D9A4726FD}"/>
              </a:ext>
            </a:extLst>
          </p:cNvPr>
          <p:cNvSpPr/>
          <p:nvPr/>
        </p:nvSpPr>
        <p:spPr>
          <a:xfrm>
            <a:off x="142875" y="1144588"/>
            <a:ext cx="1177925" cy="5259387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eaVert">
            <a:spAutoFit/>
          </a:bodyPr>
          <a:lstStyle/>
          <a:p>
            <a:pPr marL="342900" indent="-342900" algn="just" eaLnBrk="1" fontAlgn="auto" hangingPunct="1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800000"/>
              </a:buClr>
              <a:buFont typeface="Wingdings" panose="05000000000000000000" pitchFamily="2" charset="2"/>
              <a:buChar char="Ø"/>
              <a:defRPr/>
            </a:pPr>
            <a:r>
              <a:rPr lang="zh-CN" altLang="en-US" sz="2400" b="1" kern="0" spc="6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签订向外拨款的技术类合同</a:t>
            </a:r>
            <a:r>
              <a:rPr lang="en-US" altLang="zh-CN" sz="2000" b="1" kern="0" spc="6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(</a:t>
            </a:r>
            <a:r>
              <a:rPr lang="zh-CN" altLang="en-US" sz="2000" b="1" kern="0" spc="6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有形物资采购类需咨询国资处</a:t>
            </a:r>
            <a:r>
              <a:rPr lang="en-US" altLang="zh-CN" sz="2000" b="1" kern="0" spc="6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)</a:t>
            </a:r>
            <a:endParaRPr lang="zh-CN" altLang="en-US" sz="2000" b="1" kern="0" spc="600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4" name="TextBox 1">
            <a:extLst>
              <a:ext uri="{FF2B5EF4-FFF2-40B4-BE49-F238E27FC236}">
                <a16:creationId xmlns:a16="http://schemas.microsoft.com/office/drawing/2014/main" id="{81BBBF4A-46D8-E804-7054-86612878D8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875" y="131763"/>
            <a:ext cx="2324100" cy="71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>
            <a:lvl1pPr defTabSz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 defTabSz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 defTabSz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 defTabSz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 defTabSz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defTabSz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defTabSz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defTabSz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defTabSz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ts val="52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外拨</a:t>
            </a:r>
            <a:r>
              <a:rPr lang="en-US" altLang="zh-CN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/</a:t>
            </a:r>
            <a:r>
              <a:rPr lang="zh-CN" altLang="en-US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外协</a:t>
            </a:r>
            <a:r>
              <a:rPr lang="zh-CN" altLang="en-US" b="1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合同</a:t>
            </a:r>
            <a:endParaRPr lang="en-US" altLang="zh-CN" sz="2700" b="1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25606" name="图片 5">
            <a:extLst>
              <a:ext uri="{FF2B5EF4-FFF2-40B4-BE49-F238E27FC236}">
                <a16:creationId xmlns:a16="http://schemas.microsoft.com/office/drawing/2014/main" id="{10BFD0AD-EDBE-0950-2821-B12460385F0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t="-192" r="14906" b="192"/>
          <a:stretch>
            <a:fillRect/>
          </a:stretch>
        </p:blipFill>
        <p:spPr bwMode="auto">
          <a:xfrm>
            <a:off x="1497013" y="960438"/>
            <a:ext cx="6078537" cy="4483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7" name="图片 3">
            <a:extLst>
              <a:ext uri="{FF2B5EF4-FFF2-40B4-BE49-F238E27FC236}">
                <a16:creationId xmlns:a16="http://schemas.microsoft.com/office/drawing/2014/main" id="{8C87C4FE-8BE0-5A1E-07D3-6A37DCC8C88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2350" y="0"/>
            <a:ext cx="4740275" cy="616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椭圆 8">
            <a:extLst>
              <a:ext uri="{FF2B5EF4-FFF2-40B4-BE49-F238E27FC236}">
                <a16:creationId xmlns:a16="http://schemas.microsoft.com/office/drawing/2014/main" id="{765A5CBA-2887-C9E8-5DA7-4D880A0206D2}"/>
              </a:ext>
            </a:extLst>
          </p:cNvPr>
          <p:cNvSpPr/>
          <p:nvPr/>
        </p:nvSpPr>
        <p:spPr>
          <a:xfrm>
            <a:off x="7372350" y="4629150"/>
            <a:ext cx="1409700" cy="461963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5609" name="矩形 9">
            <a:extLst>
              <a:ext uri="{FF2B5EF4-FFF2-40B4-BE49-F238E27FC236}">
                <a16:creationId xmlns:a16="http://schemas.microsoft.com/office/drawing/2014/main" id="{5DAAE17F-2E6D-1C2C-BF1A-40A69F26AA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4925" y="5549900"/>
            <a:ext cx="1079182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zh-CN" sz="1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5</a:t>
            </a:r>
            <a:r>
              <a:rPr lang="zh-CN" altLang="en-US" sz="1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万元以内，项目负责人签字（盖学院章）；</a:t>
            </a:r>
            <a:endParaRPr lang="en-US" altLang="zh-CN" sz="14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zh-CN" altLang="en-US" sz="1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自科</a:t>
            </a:r>
            <a:r>
              <a:rPr lang="en-US" altLang="zh-CN" sz="1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5</a:t>
            </a:r>
            <a:r>
              <a:rPr lang="zh-CN" altLang="en-US" sz="1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万（含）</a:t>
            </a:r>
            <a:r>
              <a:rPr lang="en-US" altLang="zh-CN" sz="1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—20</a:t>
            </a:r>
            <a:r>
              <a:rPr lang="zh-CN" altLang="en-US" sz="1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万元，社科</a:t>
            </a:r>
            <a:r>
              <a:rPr lang="en-US" altLang="zh-CN" sz="1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5</a:t>
            </a:r>
            <a:r>
              <a:rPr lang="zh-CN" altLang="en-US" sz="1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万（含）</a:t>
            </a:r>
            <a:r>
              <a:rPr lang="en-US" altLang="zh-CN" sz="1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—10</a:t>
            </a:r>
            <a:r>
              <a:rPr lang="zh-CN" altLang="en-US" sz="1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万元，学院主管科研领导审批签字；</a:t>
            </a:r>
            <a:endParaRPr lang="en-US" altLang="zh-CN" sz="14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zh-CN" altLang="en-US" sz="1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自科</a:t>
            </a:r>
            <a:r>
              <a:rPr lang="en-US" altLang="zh-CN" sz="1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</a:t>
            </a:r>
            <a:r>
              <a:rPr lang="zh-CN" altLang="en-US" sz="1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万元（含）以上，社科</a:t>
            </a:r>
            <a:r>
              <a:rPr lang="en-US" altLang="zh-CN" sz="1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10</a:t>
            </a:r>
            <a:r>
              <a:rPr lang="zh-CN" altLang="en-US" sz="1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万元（含）以上，必须通过</a:t>
            </a:r>
            <a:r>
              <a:rPr lang="en-US" altLang="zh-CN" sz="1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OA</a:t>
            </a:r>
            <a:r>
              <a:rPr lang="zh-CN" altLang="en-US" sz="1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系统进行审批，需采用比选方式进行采购，合同需经法务办审核；</a:t>
            </a:r>
            <a:endParaRPr lang="en-US" altLang="zh-CN" sz="14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zh-CN" sz="1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100</a:t>
            </a:r>
            <a:r>
              <a:rPr lang="zh-CN" altLang="en-US" sz="1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万元（含）以上属于重大合同，需委托招标代理机构实施采购。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4C7D6298-52AC-3F1E-6106-355240FEFC02}"/>
              </a:ext>
            </a:extLst>
          </p:cNvPr>
          <p:cNvCxnSpPr/>
          <p:nvPr/>
        </p:nvCxnSpPr>
        <p:spPr>
          <a:xfrm flipV="1">
            <a:off x="0" y="976313"/>
            <a:ext cx="12192000" cy="26987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27651" name="图片 5">
            <a:extLst>
              <a:ext uri="{FF2B5EF4-FFF2-40B4-BE49-F238E27FC236}">
                <a16:creationId xmlns:a16="http://schemas.microsoft.com/office/drawing/2014/main" id="{AECDF3E5-BF47-D9F8-0CD0-E641D772C7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36" t="18459" r="19534" b="13240"/>
          <a:stretch>
            <a:fillRect/>
          </a:stretch>
        </p:blipFill>
        <p:spPr bwMode="auto">
          <a:xfrm>
            <a:off x="11114088" y="-3175"/>
            <a:ext cx="1077912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2" name="标题 1">
            <a:extLst>
              <a:ext uri="{FF2B5EF4-FFF2-40B4-BE49-F238E27FC236}">
                <a16:creationId xmlns:a16="http://schemas.microsoft.com/office/drawing/2014/main" id="{877DE3A3-ACD7-FF6D-DEBD-F449752406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13" y="161925"/>
            <a:ext cx="6197600" cy="700088"/>
          </a:xfrm>
        </p:spPr>
        <p:txBody>
          <a:bodyPr/>
          <a:lstStyle/>
          <a:p>
            <a:r>
              <a:rPr lang="zh-CN" altLang="en-US" sz="32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</a:t>
            </a:r>
            <a:r>
              <a:rPr lang="en-US" altLang="zh-CN" sz="32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OA</a:t>
            </a:r>
            <a:r>
              <a:rPr lang="zh-CN" altLang="en-US" sz="32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合同审核方式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22B27F3F-B8A4-C66E-E854-BD76B3EE3E94}"/>
              </a:ext>
            </a:extLst>
          </p:cNvPr>
          <p:cNvSpPr/>
          <p:nvPr/>
        </p:nvSpPr>
        <p:spPr>
          <a:xfrm>
            <a:off x="184150" y="1431925"/>
            <a:ext cx="6445250" cy="3078163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 indent="457200" algn="just">
              <a:lnSpc>
                <a:spcPct val="200000"/>
              </a:lnSpc>
              <a:spcAft>
                <a:spcPts val="0"/>
              </a:spcAft>
              <a:defRPr/>
            </a:pPr>
            <a:r>
              <a:rPr lang="zh-CN" altLang="en-US" sz="2000" b="1" kern="1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各类合同审核均采取</a:t>
            </a:r>
            <a:r>
              <a:rPr lang="zh-CN" altLang="en-US" sz="2000" b="1" kern="1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“线上</a:t>
            </a:r>
            <a:r>
              <a:rPr lang="en-US" altLang="zh-CN" sz="2000" b="1" kern="1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2000" b="1" kern="1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线下”</a:t>
            </a:r>
            <a:r>
              <a:rPr lang="zh-CN" altLang="en-US" sz="2000" b="1" kern="1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相结合的方式进行。合同的承办部门审核、法律审查流程、归口部门审核</a:t>
            </a:r>
            <a:r>
              <a:rPr lang="zh-CN" altLang="en-US" sz="2000" b="1" kern="1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原则上采用线上审核方式</a:t>
            </a:r>
            <a:r>
              <a:rPr lang="zh-CN" altLang="en-US" sz="2000" b="1" kern="1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，合同申请用印原则上采用线下审核方式</a:t>
            </a:r>
            <a:r>
              <a:rPr lang="zh-CN" altLang="en-US" sz="2000" b="1" kern="1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（需打印</a:t>
            </a:r>
            <a:r>
              <a:rPr lang="en-US" altLang="zh-CN" sz="2000" b="1" kern="1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OA</a:t>
            </a:r>
            <a:r>
              <a:rPr lang="zh-CN" altLang="en-US" sz="2000" b="1" kern="1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审批通过的页面，到科研院盖章）</a:t>
            </a:r>
            <a:r>
              <a:rPr lang="zh-CN" altLang="en-US" sz="2000" b="1" kern="1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000" b="1" kern="100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7654" name="图片 1">
            <a:extLst>
              <a:ext uri="{FF2B5EF4-FFF2-40B4-BE49-F238E27FC236}">
                <a16:creationId xmlns:a16="http://schemas.microsoft.com/office/drawing/2014/main" id="{546EB0A1-5BC5-EE71-A864-1E502B8DC0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1377950"/>
            <a:ext cx="5281613" cy="313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id="{2B5222C3-99EC-4959-EDE0-CFB08258F2EB}"/>
              </a:ext>
            </a:extLst>
          </p:cNvPr>
          <p:cNvSpPr/>
          <p:nvPr/>
        </p:nvSpPr>
        <p:spPr>
          <a:xfrm>
            <a:off x="288925" y="4840287"/>
            <a:ext cx="6235700" cy="94352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7200" algn="just">
              <a:lnSpc>
                <a:spcPct val="150000"/>
              </a:lnSpc>
              <a:spcAft>
                <a:spcPts val="0"/>
              </a:spcAft>
              <a:defRPr/>
            </a:pPr>
            <a:r>
              <a:rPr lang="en-US" altLang="zh-CN" sz="2000" b="1" kern="100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000" b="1" kern="100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通过</a:t>
            </a:r>
            <a:r>
              <a:rPr lang="en-US" altLang="zh-CN" sz="2000" b="1" kern="100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OA</a:t>
            </a:r>
            <a:r>
              <a:rPr lang="zh-CN" altLang="en-US" sz="2000" b="1" kern="100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审核时，各类审批表只需要项目负责人签字。审批人员在线上审批。</a:t>
            </a:r>
          </a:p>
        </p:txBody>
      </p:sp>
      <p:pic>
        <p:nvPicPr>
          <p:cNvPr id="27656" name="图片 5">
            <a:extLst>
              <a:ext uri="{FF2B5EF4-FFF2-40B4-BE49-F238E27FC236}">
                <a16:creationId xmlns:a16="http://schemas.microsoft.com/office/drawing/2014/main" id="{148484D4-8858-1A7A-5B43-AA4B6FD65E3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350" y="4579938"/>
            <a:ext cx="4814888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D2F67F01-A814-BFF3-828A-A340BC0B3ECB}"/>
              </a:ext>
            </a:extLst>
          </p:cNvPr>
          <p:cNvCxnSpPr/>
          <p:nvPr/>
        </p:nvCxnSpPr>
        <p:spPr>
          <a:xfrm flipV="1">
            <a:off x="0" y="976313"/>
            <a:ext cx="12192000" cy="26987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31747" name="图片 5">
            <a:extLst>
              <a:ext uri="{FF2B5EF4-FFF2-40B4-BE49-F238E27FC236}">
                <a16:creationId xmlns:a16="http://schemas.microsoft.com/office/drawing/2014/main" id="{C0FD1B50-26B2-CF0B-1A21-F6B6DDADBC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36" t="18459" r="19534" b="13240"/>
          <a:stretch>
            <a:fillRect/>
          </a:stretch>
        </p:blipFill>
        <p:spPr bwMode="auto">
          <a:xfrm>
            <a:off x="11114088" y="-3175"/>
            <a:ext cx="1077912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8" name="标题 1">
            <a:extLst>
              <a:ext uri="{FF2B5EF4-FFF2-40B4-BE49-F238E27FC236}">
                <a16:creationId xmlns:a16="http://schemas.microsoft.com/office/drawing/2014/main" id="{F643B1E6-0295-9F70-027F-EB6B3AB8D4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13" y="161925"/>
            <a:ext cx="6197600" cy="700088"/>
          </a:xfrm>
        </p:spPr>
        <p:txBody>
          <a:bodyPr/>
          <a:lstStyle/>
          <a:p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二、审核流程</a:t>
            </a:r>
          </a:p>
        </p:txBody>
      </p:sp>
      <p:sp>
        <p:nvSpPr>
          <p:cNvPr id="31749" name="矩形 3">
            <a:extLst>
              <a:ext uri="{FF2B5EF4-FFF2-40B4-BE49-F238E27FC236}">
                <a16:creationId xmlns:a16="http://schemas.microsoft.com/office/drawing/2014/main" id="{3859FE77-E047-215C-8667-471201CEC0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5913" y="989013"/>
            <a:ext cx="55959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>
                <a:solidFill>
                  <a:srgbClr val="00206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《</a:t>
            </a:r>
            <a:r>
              <a:rPr lang="zh-CN" altLang="en-US" sz="2400" b="1">
                <a:solidFill>
                  <a:srgbClr val="00206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北京工商大学科研合同审核</a:t>
            </a:r>
            <a:r>
              <a:rPr lang="en-US" altLang="zh-CN" sz="2400" b="1">
                <a:solidFill>
                  <a:srgbClr val="00206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OA</a:t>
            </a:r>
            <a:r>
              <a:rPr lang="zh-CN" altLang="en-US" sz="2400" b="1">
                <a:solidFill>
                  <a:srgbClr val="00206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流程</a:t>
            </a:r>
            <a:r>
              <a:rPr lang="en-US" altLang="zh-CN" sz="2400" b="1">
                <a:solidFill>
                  <a:srgbClr val="00206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》</a:t>
            </a:r>
            <a:endParaRPr lang="zh-CN" altLang="en-US" sz="2400" b="1">
              <a:solidFill>
                <a:srgbClr val="0020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750" name="矩形 4">
            <a:extLst>
              <a:ext uri="{FF2B5EF4-FFF2-40B4-BE49-F238E27FC236}">
                <a16:creationId xmlns:a16="http://schemas.microsoft.com/office/drawing/2014/main" id="{0465D217-83B3-78B4-052B-B00A8B1681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750" y="1450975"/>
            <a:ext cx="11290300" cy="532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ts val="1200"/>
              </a:spcBef>
              <a:buFontTx/>
              <a:buNone/>
            </a:pPr>
            <a:r>
              <a:rPr lang="zh-CN" altLang="en-US" sz="2000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例：社科类合同</a:t>
            </a:r>
            <a:r>
              <a:rPr lang="en-US" altLang="zh-CN" sz="2000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2000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万元（含）及自科类</a:t>
            </a:r>
            <a:r>
              <a:rPr lang="en-US" altLang="zh-CN" sz="2000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r>
              <a:rPr lang="zh-CN" altLang="en-US" sz="2000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万元（含）以上的收入合同：</a:t>
            </a:r>
          </a:p>
          <a:p>
            <a:pPr>
              <a:lnSpc>
                <a:spcPct val="100000"/>
              </a:lnSpc>
              <a:spcBef>
                <a:spcPts val="1200"/>
              </a:spcBef>
              <a:buFontTx/>
              <a:buNone/>
            </a:pPr>
            <a:r>
              <a:rPr lang="zh-CN" altLang="en-US" sz="20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）法律审查：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项目负责人将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word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版合同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发送至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fwb@pub.btbu.edu.cn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，直至双方认可。</a:t>
            </a:r>
            <a:endParaRPr lang="en-US" altLang="zh-CN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ts val="1200"/>
              </a:spcBef>
              <a:buFontTx/>
              <a:buNone/>
            </a:pPr>
            <a:r>
              <a:rPr lang="zh-CN" altLang="en-US" sz="20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）发起审核：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项目负责人在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OA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系统中选择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【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合同审批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】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模块，填写合同基本信息后，在“合同签署背景材料”上传签字后的</a:t>
            </a:r>
            <a:r>
              <a:rPr lang="en-US" altLang="zh-CN" sz="2000" u="sng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000" u="sng" dirty="0">
                <a:latin typeface="楷体" panose="02010609060101010101" pitchFamily="49" charset="-122"/>
                <a:ea typeface="楷体" panose="02010609060101010101" pitchFamily="49" charset="-122"/>
              </a:rPr>
              <a:t>北京工商大学横向科研项目合同审批表及责任承诺书</a:t>
            </a:r>
            <a:r>
              <a:rPr lang="en-US" altLang="zh-CN" sz="2000" u="sng" dirty="0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2000" u="sng" dirty="0">
                <a:latin typeface="楷体" panose="02010609060101010101" pitchFamily="49" charset="-122"/>
                <a:ea typeface="楷体" panose="02010609060101010101" pitchFamily="49" charset="-122"/>
              </a:rPr>
              <a:t>科研项目实验安全风险评估表</a:t>
            </a:r>
            <a:r>
              <a:rPr lang="en-US" altLang="zh-CN" sz="2000" u="sng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000" u="sng" dirty="0">
                <a:latin typeface="楷体" panose="02010609060101010101" pitchFamily="49" charset="-122"/>
                <a:ea typeface="楷体" panose="02010609060101010101" pitchFamily="49" charset="-122"/>
              </a:rPr>
              <a:t>（承诺书第二页）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；在“上传合同电子版”上传法务邮箱审核通过的合同。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【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提交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】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发起审核。</a:t>
            </a:r>
          </a:p>
          <a:p>
            <a:pPr>
              <a:lnSpc>
                <a:spcPct val="100000"/>
              </a:lnSpc>
              <a:spcBef>
                <a:spcPts val="1200"/>
              </a:spcBef>
              <a:buFontTx/>
              <a:buNone/>
            </a:pPr>
            <a:r>
              <a:rPr lang="zh-CN" altLang="en-US" sz="20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）承办单位审核：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学院管理员在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OA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系统中将合同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【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提交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】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至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【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承办单位负责人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】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，审核通过后，再由合同管理员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【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提交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】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至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【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法律顾问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】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，审核通过后选择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【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提交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】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；最后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【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提交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】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至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【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归口部门合同管理员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】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；承办单位审核完成。</a:t>
            </a:r>
          </a:p>
          <a:p>
            <a:pPr>
              <a:lnSpc>
                <a:spcPct val="100000"/>
              </a:lnSpc>
              <a:spcBef>
                <a:spcPts val="1200"/>
              </a:spcBef>
              <a:buFontTx/>
              <a:buNone/>
            </a:pPr>
            <a:r>
              <a:rPr lang="zh-CN" altLang="en-US" sz="20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0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）归口管理部门审批结束后：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回到学院管理员，学院管理员提交到归档流程。</a:t>
            </a:r>
            <a:endParaRPr lang="en-US" altLang="zh-CN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ts val="1200"/>
              </a:spcBef>
              <a:buFontTx/>
              <a:buNone/>
            </a:pPr>
            <a:r>
              <a:rPr lang="zh-CN" altLang="en-US" sz="20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0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）线下用印：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合同承办人持纸质合同（需与上传的电子版一致）和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OA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系统打印的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北京工商大学合同审批单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，前往科学研究院申请用印。</a:t>
            </a:r>
          </a:p>
          <a:p>
            <a:pPr>
              <a:lnSpc>
                <a:spcPct val="100000"/>
              </a:lnSpc>
              <a:spcBef>
                <a:spcPts val="1200"/>
              </a:spcBef>
              <a:buFontTx/>
              <a:buNone/>
            </a:pPr>
            <a:r>
              <a:rPr lang="zh-CN" altLang="en-US" sz="20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0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）合同归档：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合同承办人将双方签字盖章的合同（扫描件），上传至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OA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系统，由承办单位合同管理员审核合同的完备性后，在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OA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系统中选择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【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归档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】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3F6B17E-31E9-28A5-CEF4-3D8F9D44B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9A6935E-75BE-2251-CF6C-8E0BB65A0C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DF4A5005-DB4D-4461-7B07-4CAF322B8F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653" y="44044"/>
            <a:ext cx="12067347" cy="5220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3402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1081</TotalTime>
  <Words>1044</Words>
  <Application>Microsoft Office PowerPoint</Application>
  <PresentationFormat>宽屏</PresentationFormat>
  <Paragraphs>80</Paragraphs>
  <Slides>14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3" baseType="lpstr">
      <vt:lpstr>等线</vt:lpstr>
      <vt:lpstr>方正大黑简体</vt:lpstr>
      <vt:lpstr>楷体</vt:lpstr>
      <vt:lpstr>微软雅黑</vt:lpstr>
      <vt:lpstr>Arial</vt:lpstr>
      <vt:lpstr>Calibri</vt:lpstr>
      <vt:lpstr>Impact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一、OA合同审核方式</vt:lpstr>
      <vt:lpstr>二、审核流程</vt:lpstr>
      <vt:lpstr>PowerPoint 演示文稿</vt:lpstr>
      <vt:lpstr>三、合同审批单填写说明</vt:lpstr>
      <vt:lpstr>四、合同审批单填写说明</vt:lpstr>
      <vt:lpstr>PowerPoint 演示文稿</vt:lpstr>
      <vt:lpstr>  流程图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zheng</dc:creator>
  <cp:lastModifiedBy>杨 强</cp:lastModifiedBy>
  <cp:revision>380</cp:revision>
  <dcterms:created xsi:type="dcterms:W3CDTF">2019-06-19T02:08:00Z</dcterms:created>
  <dcterms:modified xsi:type="dcterms:W3CDTF">2022-06-28T07:28:15Z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2052-11.1.0.10700</vt:lpwstr>
  </property>
  <property fmtid="{D5CDD505-2E9C-101B-9397-08002B2CF9AE}" pid="3" name="ICV">
    <vt:lpwstr>EA763A9D54CD4353AB2F99DA2AB11FF2</vt:lpwstr>
  </property>
</Properties>
</file>