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65" r:id="rId5"/>
    <p:sldId id="293" r:id="rId6"/>
    <p:sldId id="296" r:id="rId7"/>
    <p:sldId id="261" r:id="rId8"/>
    <p:sldId id="366" r:id="rId9"/>
    <p:sldId id="367" r:id="rId10"/>
    <p:sldId id="302" r:id="rId11"/>
    <p:sldId id="300" r:id="rId12"/>
    <p:sldId id="303" r:id="rId13"/>
    <p:sldId id="301" r:id="rId14"/>
    <p:sldId id="305" r:id="rId15"/>
    <p:sldId id="306" r:id="rId16"/>
    <p:sldId id="309" r:id="rId17"/>
    <p:sldId id="311" r:id="rId18"/>
    <p:sldId id="312" r:id="rId19"/>
    <p:sldId id="313" r:id="rId20"/>
    <p:sldId id="318" r:id="rId21"/>
    <p:sldId id="317" r:id="rId22"/>
    <p:sldId id="316" r:id="rId23"/>
    <p:sldId id="321" r:id="rId24"/>
    <p:sldId id="288" r:id="rId25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1066" userDrawn="1">
          <p15:clr>
            <a:srgbClr val="A4A3A4"/>
          </p15:clr>
        </p15:guide>
        <p15:guide id="3" pos="1560" userDrawn="1">
          <p15:clr>
            <a:srgbClr val="A4A3A4"/>
          </p15:clr>
        </p15:guide>
        <p15:guide id="4" pos="38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62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67" y="350"/>
      </p:cViewPr>
      <p:guideLst>
        <p:guide orient="horz" pos="2194"/>
        <p:guide pos="1066"/>
        <p:guide pos="1560"/>
        <p:guide pos="38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0430-E336-462C-948D-B141FAF0B9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83C92-011B-4FD0-87DD-E6CE42527E8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83C92-011B-4FD0-87DD-E6CE42527E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D65890-5ECB-4181-9EEB-660B8F0F0DB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12DA0-E78C-4199-8837-248ABF5A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" t="22575" r="10331" b="28347"/>
          <a:stretch>
            <a:fillRect/>
          </a:stretch>
        </p:blipFill>
        <p:spPr>
          <a:xfrm rot="10800000" flipV="1">
            <a:off x="-19050" y="-18834"/>
            <a:ext cx="12344400" cy="6876833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799589" y="1045567"/>
            <a:ext cx="2282825" cy="1168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2024</a:t>
            </a:r>
            <a:endParaRPr lang="zh-CN" altLang="en-US" sz="7000" spc="60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694179" y="3903811"/>
            <a:ext cx="22573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资产管理</a:t>
            </a:r>
            <a:r>
              <a:rPr lang="en-US" altLang="zh-CN" sz="1500" b="1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00" b="1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系统功能</a:t>
            </a:r>
            <a:endParaRPr lang="en-US" altLang="zh-CN" sz="1500" b="1" spc="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91565" y="2148205"/>
            <a:ext cx="1050226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spc="600" dirty="0">
                <a:solidFill>
                  <a:srgbClr val="0070C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北京工商大学国有资产综合服务</a:t>
            </a:r>
            <a:r>
              <a:rPr lang="zh-CN" altLang="en-US" sz="4400" spc="600" dirty="0">
                <a:solidFill>
                  <a:srgbClr val="0070C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平台</a:t>
            </a:r>
            <a:endParaRPr lang="zh-CN" altLang="en-US" sz="4400" spc="600" dirty="0">
              <a:solidFill>
                <a:srgbClr val="0070C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8" name="TextBox 65"/>
          <p:cNvSpPr txBox="1"/>
          <p:nvPr/>
        </p:nvSpPr>
        <p:spPr>
          <a:xfrm>
            <a:off x="8774399" y="8332409"/>
            <a:ext cx="857927" cy="362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55" dirty="0"/>
              <a:t>延时符</a:t>
            </a:r>
            <a:endParaRPr lang="zh-CN" altLang="en-US" sz="1755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(2)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资产验收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503916" y="885937"/>
            <a:ext cx="5047221" cy="6570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对采购资产进行验收，将原线下验收流程融入系统单据维护信息及单据线上审批流程。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999" y="1798833"/>
            <a:ext cx="6654800" cy="34163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503916" y="3977647"/>
            <a:ext cx="2872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4. </a:t>
            </a:r>
            <a:r>
              <a:rPr lang="zh-CN" altLang="en-US" b="1" dirty="0">
                <a:solidFill>
                  <a:srgbClr val="FF0000"/>
                </a:solidFill>
              </a:rPr>
              <a:t>维护验收单信息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10" y="1739265"/>
            <a:ext cx="11318240" cy="423291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285067" y="4284133"/>
            <a:ext cx="724746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5. </a:t>
            </a:r>
            <a:r>
              <a:rPr lang="zh-CN" altLang="en-US" b="1" dirty="0">
                <a:solidFill>
                  <a:srgbClr val="FF0000"/>
                </a:solidFill>
              </a:rPr>
              <a:t>完成信息维护确认无误后可点击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提交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，其他情况可点击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暂存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，在待提交列表可再次编辑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6747933" y="4823494"/>
            <a:ext cx="4131734" cy="6141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10778066" y="5615435"/>
            <a:ext cx="1413933" cy="4720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596" y="2392089"/>
            <a:ext cx="4683333" cy="183479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8945058" y="2944632"/>
            <a:ext cx="299266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6. </a:t>
            </a:r>
            <a:r>
              <a:rPr lang="zh-CN" altLang="en-US" b="1" dirty="0">
                <a:solidFill>
                  <a:srgbClr val="FF0000"/>
                </a:solidFill>
              </a:rPr>
              <a:t>点击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提交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后，确认无误点击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确认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，需要修改点击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返回修改</a:t>
            </a:r>
            <a:r>
              <a:rPr lang="en-US" altLang="zh-CN" b="1" dirty="0">
                <a:solidFill>
                  <a:srgbClr val="FF0000"/>
                </a:solidFill>
              </a:rPr>
              <a:t>”</a:t>
            </a:r>
            <a:r>
              <a:rPr lang="zh-CN" altLang="en-US" b="1" dirty="0">
                <a:solidFill>
                  <a:srgbClr val="FF0000"/>
                </a:solidFill>
              </a:rPr>
              <a:t>可再次编辑提交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7" name="直接箭头连接符 26"/>
          <p:cNvCxnSpPr>
            <a:stCxn id="25" idx="1"/>
          </p:cNvCxnSpPr>
          <p:nvPr/>
        </p:nvCxnSpPr>
        <p:spPr>
          <a:xfrm flipH="1">
            <a:off x="8141916" y="3405662"/>
            <a:ext cx="80314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6" grpId="0"/>
      <p:bldP spid="16" grpId="1"/>
      <p:bldP spid="20" grpId="0" animBg="1"/>
      <p:bldP spid="20" grpId="1" animBg="1"/>
      <p:bldP spid="25" grpId="0"/>
      <p:bldP spid="2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500" y="1582420"/>
            <a:ext cx="11329035" cy="511302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(2)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资产验收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503916" y="885937"/>
            <a:ext cx="5047221" cy="6570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对采购资产进行验收，将原线下验收流程融入系统单据维护信息及单据线上审批流程。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67495" y="2849880"/>
            <a:ext cx="2707640" cy="2489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409685" y="5807967"/>
            <a:ext cx="34504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7. </a:t>
            </a:r>
            <a:r>
              <a:rPr lang="zh-CN" altLang="en-US" b="1" dirty="0">
                <a:solidFill>
                  <a:srgbClr val="FF0000"/>
                </a:solidFill>
              </a:rPr>
              <a:t>在审批节点可以看到审批流程以及对应的审批人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16" name="直接箭头连接符 15"/>
          <p:cNvCxnSpPr>
            <a:stCxn id="14" idx="3"/>
            <a:endCxn id="12" idx="2"/>
          </p:cNvCxnSpPr>
          <p:nvPr/>
        </p:nvCxnSpPr>
        <p:spPr>
          <a:xfrm flipV="1">
            <a:off x="8860155" y="5339288"/>
            <a:ext cx="1661160" cy="7912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168130" y="1863725"/>
            <a:ext cx="2606040" cy="9213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stCxn id="21" idx="2"/>
          </p:cNvCxnSpPr>
          <p:nvPr/>
        </p:nvCxnSpPr>
        <p:spPr>
          <a:xfrm>
            <a:off x="9065651" y="1367170"/>
            <a:ext cx="883285" cy="4318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971301" y="720839"/>
            <a:ext cx="2188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可查看附件信息以及单据具体信息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 flipH="1">
            <a:off x="6434667" y="1443455"/>
            <a:ext cx="2306601" cy="12045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4" grpId="0"/>
      <p:bldP spid="19" grpId="0" bldLvl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645" y="1612900"/>
            <a:ext cx="11474450" cy="499173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(3)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资产建账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503916" y="885937"/>
            <a:ext cx="5047221" cy="6570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在“登记建账”功能中，完成建账单的填写、提交及审批后，系统自动生成对应的资产卡片。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41575" y="3745865"/>
            <a:ext cx="29857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1. </a:t>
            </a:r>
            <a:r>
              <a:rPr lang="zh-CN" altLang="en-US" b="1" dirty="0">
                <a:solidFill>
                  <a:srgbClr val="FF0000"/>
                </a:solidFill>
              </a:rPr>
              <a:t>根据不同</a:t>
            </a:r>
            <a:r>
              <a:rPr lang="zh-CN" altLang="en-US" b="1" dirty="0">
                <a:solidFill>
                  <a:srgbClr val="FF0000"/>
                </a:solidFill>
              </a:rPr>
              <a:t>类别可选择相应的建账功能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246533" y="829615"/>
            <a:ext cx="172455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2. </a:t>
            </a:r>
            <a:r>
              <a:rPr lang="zh-CN" altLang="en-US" b="1" dirty="0">
                <a:solidFill>
                  <a:srgbClr val="FF0000"/>
                </a:solidFill>
              </a:rPr>
              <a:t>点击</a:t>
            </a:r>
            <a:r>
              <a:rPr lang="zh-CN" altLang="en-US" b="1" dirty="0">
                <a:solidFill>
                  <a:srgbClr val="FF0000"/>
                </a:solidFill>
              </a:rPr>
              <a:t>入库按钮可开始建账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44500" y="3745865"/>
            <a:ext cx="782320" cy="574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/>
          <p:cNvCxnSpPr>
            <a:stCxn id="12" idx="1"/>
          </p:cNvCxnSpPr>
          <p:nvPr/>
        </p:nvCxnSpPr>
        <p:spPr>
          <a:xfrm flipH="1" flipV="1">
            <a:off x="1322816" y="4059132"/>
            <a:ext cx="1118870" cy="95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endCxn id="22" idx="0"/>
          </p:cNvCxnSpPr>
          <p:nvPr/>
        </p:nvCxnSpPr>
        <p:spPr>
          <a:xfrm>
            <a:off x="9971086" y="1311698"/>
            <a:ext cx="1249680" cy="12528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0837035" y="2564482"/>
            <a:ext cx="766743" cy="2963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bldLvl="0" animBg="1"/>
      <p:bldP spid="2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7210" y="1582420"/>
            <a:ext cx="10982325" cy="477202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(3)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资产建账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503916" y="885937"/>
            <a:ext cx="5047221" cy="6570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在“登记建账”功能中，完成建账单的填写、提交及审批后，系统自动生成对应的资产卡片。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17133" y="2794000"/>
            <a:ext cx="378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921933" y="2112222"/>
            <a:ext cx="4174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3. </a:t>
            </a:r>
            <a:r>
              <a:rPr lang="zh-CN" altLang="en-US" b="1" dirty="0">
                <a:solidFill>
                  <a:srgbClr val="FF0000"/>
                </a:solidFill>
              </a:rPr>
              <a:t>如实填写信息，其中带</a:t>
            </a:r>
            <a:r>
              <a:rPr lang="en-US" altLang="zh-CN" b="1" dirty="0">
                <a:solidFill>
                  <a:srgbClr val="FF0000"/>
                </a:solidFill>
              </a:rPr>
              <a:t>*</a:t>
            </a:r>
            <a:r>
              <a:rPr lang="zh-CN" altLang="en-US" b="1" dirty="0">
                <a:solidFill>
                  <a:srgbClr val="FF0000"/>
                </a:solidFill>
              </a:rPr>
              <a:t>号为必填项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50149" y="4181476"/>
            <a:ext cx="22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4. </a:t>
            </a:r>
            <a:r>
              <a:rPr lang="zh-CN" altLang="en-US" b="1" dirty="0">
                <a:solidFill>
                  <a:srgbClr val="FF0000"/>
                </a:solidFill>
              </a:rPr>
              <a:t>填写资产详细信息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5" name="直接箭头连接符 24"/>
          <p:cNvCxnSpPr>
            <a:stCxn id="23" idx="3"/>
          </p:cNvCxnSpPr>
          <p:nvPr/>
        </p:nvCxnSpPr>
        <p:spPr>
          <a:xfrm>
            <a:off x="6428317" y="4366472"/>
            <a:ext cx="1602740" cy="5092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8084820" y="4795520"/>
            <a:ext cx="561340" cy="2082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(3)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资产建账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503916" y="885937"/>
            <a:ext cx="5047221" cy="6570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在“登记建账”功能中，完成建账单的填写、提交及审批后，系统自动生成对应的资产卡片。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4210" y="1653540"/>
            <a:ext cx="10291445" cy="489966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313333" y="2836334"/>
            <a:ext cx="1651000" cy="2082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571066" y="5088468"/>
            <a:ext cx="261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5. </a:t>
            </a:r>
            <a:r>
              <a:rPr lang="zh-CN" altLang="en-US" b="1" dirty="0">
                <a:solidFill>
                  <a:srgbClr val="FF0000"/>
                </a:solidFill>
              </a:rPr>
              <a:t>可以查看审批轨迹及详细信息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8034867" y="4673600"/>
            <a:ext cx="1214966" cy="6180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H="1" flipV="1">
            <a:off x="4622800" y="4673600"/>
            <a:ext cx="1024468" cy="5306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(3)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资产建账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503916" y="885937"/>
            <a:ext cx="5047221" cy="6570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在“登记建账”功能中，完成建账单的填写、提交及审批后，系统自动生成对应的资产卡片。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999" y="1720756"/>
            <a:ext cx="10325100" cy="493014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795933" y="2277533"/>
            <a:ext cx="1185334" cy="6434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386319" y="4307909"/>
            <a:ext cx="2868681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对于未入库资产，可在此处进行不同的标记。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</a:rPr>
              <a:t>进行增值业务标记后，被标记资产无需进行建账。</a:t>
            </a:r>
            <a:endParaRPr lang="en-US" altLang="zh-CN" b="1" dirty="0">
              <a:solidFill>
                <a:srgbClr val="FF0000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</a:rPr>
              <a:t>进行其余建账标记后，该资产会放到普通资产建账的待入库</a:t>
            </a:r>
            <a:r>
              <a:rPr lang="zh-CN" altLang="en-US" b="1" dirty="0">
                <a:solidFill>
                  <a:srgbClr val="FF0000"/>
                </a:solidFill>
              </a:rPr>
              <a:t>界面中。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8178800" y="3081867"/>
            <a:ext cx="1905000" cy="16764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6" grpId="0"/>
      <p:bldP spid="1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(3)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资产建账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503916" y="885937"/>
            <a:ext cx="5047221" cy="6570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在“登记建账”功能中，完成建账单的填写、提交及审批后，系统自动生成对应的资产卡片。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4210" y="2388870"/>
            <a:ext cx="10546080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78205">
              <a:lnSpc>
                <a:spcPct val="120000"/>
              </a:lnSpc>
              <a:defRPr/>
            </a:pPr>
            <a:r>
              <a:rPr lang="zh-CN" altLang="en-US" sz="20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①红色字体项目必填</a:t>
            </a:r>
            <a:endParaRPr lang="zh-CN" altLang="en-US" sz="20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878205">
              <a:lnSpc>
                <a:spcPct val="120000"/>
              </a:lnSpc>
              <a:defRPr/>
            </a:pPr>
            <a:r>
              <a:rPr lang="zh-CN" altLang="en-US" sz="20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②资产名称、规格型号：严格按照合同配置清单填写，无合同按发票项目填写。</a:t>
            </a:r>
            <a:endParaRPr lang="zh-CN" altLang="en-US" sz="20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878205">
              <a:lnSpc>
                <a:spcPct val="120000"/>
              </a:lnSpc>
              <a:defRPr/>
            </a:pPr>
            <a:r>
              <a:rPr lang="zh-CN" altLang="en-US" sz="20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③取得日期：填发票日期，多张发票写最早的日期</a:t>
            </a:r>
            <a:endParaRPr lang="zh-CN" altLang="en-US" sz="20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878205">
              <a:lnSpc>
                <a:spcPct val="120000"/>
              </a:lnSpc>
              <a:defRPr/>
            </a:pPr>
            <a:r>
              <a:rPr lang="zh-CN" altLang="en-US" sz="20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④采购组织形式：按合同号填写，</a:t>
            </a:r>
            <a:r>
              <a:rPr lang="en-US" altLang="zh-CN" sz="20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DB</a:t>
            </a:r>
            <a:r>
              <a:rPr lang="zh-CN" altLang="en-US" sz="20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选政府集中采购；</a:t>
            </a:r>
            <a:r>
              <a:rPr lang="en-US" altLang="zh-CN" sz="20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A1/</a:t>
            </a:r>
            <a:r>
              <a:rPr lang="en-US" altLang="zh-CN" sz="2000" spc="300" dirty="0" err="1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A2</a:t>
            </a:r>
            <a:r>
              <a:rPr lang="zh-CN" altLang="en-US" sz="20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选分散采购；剩余合同号或无合同，都选其他。</a:t>
            </a:r>
            <a:endParaRPr lang="zh-CN" altLang="en-US" sz="20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defTabSz="878205">
              <a:lnSpc>
                <a:spcPct val="120000"/>
              </a:lnSpc>
              <a:defRPr/>
            </a:pPr>
            <a:r>
              <a:rPr lang="zh-CN" altLang="en-US" sz="20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⑤存放地点、项目经费名称：填写准确，如搜不到相应地点或经费，可联系国资处</a:t>
            </a:r>
            <a:endParaRPr lang="zh-CN" altLang="en-US" sz="20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框 24"/>
          <p:cNvSpPr txBox="1">
            <a:spLocks noChangeArrowheads="1"/>
          </p:cNvSpPr>
          <p:nvPr/>
        </p:nvSpPr>
        <p:spPr bwMode="auto">
          <a:xfrm>
            <a:off x="664000" y="1766538"/>
            <a:ext cx="2531987" cy="3987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填写注意事项</a:t>
            </a:r>
            <a:endParaRPr lang="id-ID" altLang="zh-CN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1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rcRect t="4025"/>
          <a:stretch>
            <a:fillRect/>
          </a:stretch>
        </p:blipFill>
        <p:spPr>
          <a:xfrm>
            <a:off x="664210" y="1912620"/>
            <a:ext cx="10283825" cy="476948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(4) 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信息变动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461450" y="1066193"/>
            <a:ext cx="6371636" cy="3615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对个人名下资产进行普通信息变动</a:t>
            </a:r>
            <a:r>
              <a:rPr lang="en-US" altLang="zh-CN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/</a:t>
            </a: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重要信息变动。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62356" y="4537316"/>
            <a:ext cx="1635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1. </a:t>
            </a:r>
            <a:r>
              <a:rPr lang="zh-CN" altLang="en-US" b="1" dirty="0">
                <a:solidFill>
                  <a:srgbClr val="FF0000"/>
                </a:solidFill>
              </a:rPr>
              <a:t>信息变动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71130" y="3533014"/>
            <a:ext cx="2382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2. </a:t>
            </a:r>
            <a:r>
              <a:rPr lang="zh-CN" altLang="en-US" b="1" dirty="0">
                <a:solidFill>
                  <a:srgbClr val="FF0000"/>
                </a:solidFill>
              </a:rPr>
              <a:t>根据不同需求进行普通或重要信息变动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flipH="1">
            <a:off x="1728132" y="4906648"/>
            <a:ext cx="553674" cy="31130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708742" y="5100506"/>
            <a:ext cx="963464" cy="2013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/>
          <p:cNvCxnSpPr>
            <a:stCxn id="14" idx="3"/>
            <a:endCxn id="25" idx="1"/>
          </p:cNvCxnSpPr>
          <p:nvPr/>
        </p:nvCxnSpPr>
        <p:spPr>
          <a:xfrm flipV="1">
            <a:off x="10153604" y="2402030"/>
            <a:ext cx="181610" cy="14541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0335237" y="2246427"/>
            <a:ext cx="553674" cy="3113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箭头连接符 21"/>
          <p:cNvCxnSpPr/>
          <p:nvPr/>
        </p:nvCxnSpPr>
        <p:spPr>
          <a:xfrm>
            <a:off x="3498367" y="2511843"/>
            <a:ext cx="0" cy="2363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3002280" y="2246630"/>
            <a:ext cx="916940" cy="2654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965248" y="2742991"/>
            <a:ext cx="1714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FF0000"/>
                </a:solidFill>
              </a:rPr>
              <a:t>重要信息变动审批完成后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93704" y="2293994"/>
            <a:ext cx="411431" cy="2654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680155" y="1863650"/>
            <a:ext cx="3905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FF0000"/>
                </a:solidFill>
              </a:rPr>
              <a:t>通过审批的普通信息变动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>
                <a:solidFill>
                  <a:srgbClr val="FF0000"/>
                </a:solidFill>
              </a:rPr>
              <a:t>完成入账的重要信息变动在该页签显示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 flipV="1">
            <a:off x="4199980" y="1961308"/>
            <a:ext cx="407278" cy="2479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  <p:bldLst>
      <p:bldP spid="17" grpId="0"/>
      <p:bldP spid="12" grpId="0"/>
      <p:bldP spid="14" grpId="0"/>
      <p:bldP spid="23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1737" y="1812607"/>
            <a:ext cx="10487231" cy="479706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(4) 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信息变动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461450" y="1066193"/>
            <a:ext cx="6371636" cy="3615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对个人名下资产进行普通信息变动。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88085" y="2525170"/>
            <a:ext cx="3902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3. </a:t>
            </a:r>
            <a:r>
              <a:rPr lang="zh-CN" altLang="en-US" b="1" dirty="0">
                <a:solidFill>
                  <a:srgbClr val="FF0000"/>
                </a:solidFill>
              </a:rPr>
              <a:t>如实填写基本信息，带</a:t>
            </a:r>
            <a:r>
              <a:rPr lang="en-US" altLang="zh-CN" b="1" dirty="0">
                <a:solidFill>
                  <a:srgbClr val="FF0000"/>
                </a:solidFill>
              </a:rPr>
              <a:t>*</a:t>
            </a:r>
            <a:r>
              <a:rPr lang="zh-CN" altLang="en-US" b="1" dirty="0">
                <a:solidFill>
                  <a:srgbClr val="FF0000"/>
                </a:solidFill>
              </a:rPr>
              <a:t>为必填项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88116" y="1963963"/>
            <a:ext cx="2382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4. </a:t>
            </a:r>
            <a:r>
              <a:rPr lang="zh-CN" altLang="en-US" b="1" dirty="0">
                <a:solidFill>
                  <a:srgbClr val="FF0000"/>
                </a:solidFill>
              </a:rPr>
              <a:t>选择进行信息变动的资产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4077050" y="2894502"/>
            <a:ext cx="0" cy="3848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10452683" y="4111130"/>
            <a:ext cx="553673" cy="3782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/>
          <p:cNvCxnSpPr>
            <a:stCxn id="14" idx="3"/>
            <a:endCxn id="23" idx="1"/>
          </p:cNvCxnSpPr>
          <p:nvPr/>
        </p:nvCxnSpPr>
        <p:spPr>
          <a:xfrm>
            <a:off x="9170590" y="2287129"/>
            <a:ext cx="1282093" cy="20131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613" y="1812607"/>
            <a:ext cx="6320211" cy="4532677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10504911" y="4135893"/>
            <a:ext cx="501445" cy="3535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箭头连接符 30"/>
          <p:cNvCxnSpPr>
            <a:stCxn id="29" idx="1"/>
          </p:cNvCxnSpPr>
          <p:nvPr/>
        </p:nvCxnSpPr>
        <p:spPr>
          <a:xfrm flipH="1" flipV="1">
            <a:off x="9430814" y="4135893"/>
            <a:ext cx="1074097" cy="1767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8793758" y="2083018"/>
            <a:ext cx="363618" cy="3834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箭头连接符 35"/>
          <p:cNvCxnSpPr/>
          <p:nvPr/>
        </p:nvCxnSpPr>
        <p:spPr>
          <a:xfrm>
            <a:off x="7429770" y="2184375"/>
            <a:ext cx="117708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4951406" y="2013087"/>
            <a:ext cx="257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可以使用高级查询资产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2" grpId="0"/>
      <p:bldP spid="12" grpId="1"/>
      <p:bldP spid="14" grpId="0"/>
      <p:bldP spid="14" grpId="1"/>
      <p:bldP spid="23" grpId="0" animBg="1"/>
      <p:bldP spid="23" grpId="1" animBg="1"/>
      <p:bldP spid="29" grpId="0" animBg="1"/>
      <p:bldP spid="35" grpId="0" animBg="1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3718"/>
          <a:stretch>
            <a:fillRect/>
          </a:stretch>
        </p:blipFill>
        <p:spPr>
          <a:xfrm>
            <a:off x="664210" y="1796415"/>
            <a:ext cx="10510520" cy="494982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557" y="1858584"/>
            <a:ext cx="5239303" cy="4819449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158" y="2968210"/>
            <a:ext cx="4663844" cy="358933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(4) 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信息变动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461450" y="1066193"/>
            <a:ext cx="6371636" cy="3615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对个人名下资产进行普通信息变动。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68562" y="4393544"/>
            <a:ext cx="2546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5. </a:t>
            </a:r>
            <a:r>
              <a:rPr lang="zh-CN" altLang="en-US" b="1" dirty="0">
                <a:solidFill>
                  <a:srgbClr val="FF0000"/>
                </a:solidFill>
              </a:rPr>
              <a:t>可点击全屏编辑或字段变动对资产进行信息变动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96000" y="2402079"/>
            <a:ext cx="2382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6. </a:t>
            </a:r>
            <a:r>
              <a:rPr lang="zh-CN" altLang="en-US" b="1" dirty="0">
                <a:solidFill>
                  <a:srgbClr val="FF0000"/>
                </a:solidFill>
              </a:rPr>
              <a:t>信息填写完毕后可查看变动详情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flipV="1">
            <a:off x="6617110" y="3974543"/>
            <a:ext cx="1111045" cy="5875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7627488" y="3564207"/>
            <a:ext cx="434964" cy="2807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/>
          <p:cNvCxnSpPr/>
          <p:nvPr/>
        </p:nvCxnSpPr>
        <p:spPr>
          <a:xfrm>
            <a:off x="8339289" y="2654710"/>
            <a:ext cx="139185" cy="7730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8062452" y="3533638"/>
            <a:ext cx="553674" cy="3113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107561" y="2802193"/>
            <a:ext cx="422787" cy="1758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箭头连接符 34"/>
          <p:cNvCxnSpPr/>
          <p:nvPr/>
        </p:nvCxnSpPr>
        <p:spPr>
          <a:xfrm flipV="1">
            <a:off x="6715433" y="3048410"/>
            <a:ext cx="3603521" cy="17144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/>
      <p:bldP spid="14" grpId="1"/>
      <p:bldP spid="23" grpId="0" animBg="1"/>
      <p:bldP spid="23" grpId="1" animBg="1"/>
      <p:bldP spid="25" grpId="0" animBg="1"/>
      <p:bldP spid="25" grpId="1" animBg="1"/>
      <p:bldP spid="34" grpId="0" animBg="1"/>
      <p:bldP spid="3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720878" y="535571"/>
            <a:ext cx="5020491" cy="750776"/>
            <a:chOff x="1582138" y="578932"/>
            <a:chExt cx="5020491" cy="750776"/>
          </a:xfrm>
        </p:grpSpPr>
        <p:sp>
          <p:nvSpPr>
            <p:cNvPr id="10" name="TextBox 24"/>
            <p:cNvSpPr txBox="1"/>
            <p:nvPr/>
          </p:nvSpPr>
          <p:spPr>
            <a:xfrm>
              <a:off x="1582138" y="578932"/>
              <a:ext cx="502049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系统功能流程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1639288" y="1052709"/>
              <a:ext cx="2330638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defTabSz="1088390"/>
              <a:r>
                <a:rPr lang="en-CA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System function process</a:t>
              </a:r>
              <a:endParaRPr lang="en-CA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61813" y="507678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240" y="1395095"/>
            <a:ext cx="12211050" cy="54286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06825" y="211328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999" y="1640047"/>
            <a:ext cx="10495614" cy="4920842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(4) 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信息变动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461450" y="1066193"/>
            <a:ext cx="6371636" cy="3615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对个人名下资产进行普通信息变动</a:t>
            </a:r>
            <a:r>
              <a:rPr lang="en-US" altLang="zh-CN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/</a:t>
            </a: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重要信息变动。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99079" y="3105834"/>
            <a:ext cx="2876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7. </a:t>
            </a:r>
            <a:r>
              <a:rPr lang="zh-CN" altLang="en-US" b="1" dirty="0">
                <a:solidFill>
                  <a:srgbClr val="FF0000"/>
                </a:solidFill>
              </a:rPr>
              <a:t>在变动单详情页可看到当前审批节点以及进度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V="1">
            <a:off x="8675871" y="2611399"/>
            <a:ext cx="861419" cy="6332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9694606" y="1956619"/>
            <a:ext cx="1194305" cy="6011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920" y="1517650"/>
            <a:ext cx="11370945" cy="495109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(4) 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信息变动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461450" y="1066193"/>
            <a:ext cx="6371636" cy="3615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对个人名下资产进行重要信息变动。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07396" y="2892065"/>
            <a:ext cx="1635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变动类型可选择增值或减值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36742" y="6009794"/>
            <a:ext cx="2382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填写变动的金额信息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flipV="1">
            <a:off x="3230871" y="3170280"/>
            <a:ext cx="529230" cy="893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214542" y="3170690"/>
            <a:ext cx="963464" cy="2013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/>
          <p:cNvCxnSpPr>
            <a:stCxn id="14" idx="3"/>
          </p:cNvCxnSpPr>
          <p:nvPr/>
        </p:nvCxnSpPr>
        <p:spPr>
          <a:xfrm flipV="1">
            <a:off x="4419216" y="5844575"/>
            <a:ext cx="1227455" cy="3498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5514340" y="5138420"/>
            <a:ext cx="4140200" cy="6464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1231450" y="4475350"/>
            <a:ext cx="492980" cy="2494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9752268" y="5270872"/>
            <a:ext cx="18694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与普通信息变动相同，选择需要变动的资产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35" name="直接箭头连接符 34"/>
          <p:cNvCxnSpPr>
            <a:stCxn id="34" idx="0"/>
          </p:cNvCxnSpPr>
          <p:nvPr/>
        </p:nvCxnSpPr>
        <p:spPr>
          <a:xfrm flipV="1">
            <a:off x="10687045" y="4757860"/>
            <a:ext cx="517525" cy="5130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979920" y="3538220"/>
            <a:ext cx="4571365" cy="3289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767461" y="2214520"/>
            <a:ext cx="163585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FF0000"/>
                </a:solidFill>
              </a:rPr>
              <a:t>选择验收</a:t>
            </a:r>
            <a:r>
              <a:rPr lang="zh-CN" altLang="en-US" b="1" dirty="0">
                <a:solidFill>
                  <a:srgbClr val="FF0000"/>
                </a:solidFill>
              </a:rPr>
              <a:t>单号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7614915" y="2765230"/>
            <a:ext cx="1257300" cy="6667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2" grpId="0"/>
      <p:bldP spid="14" grpId="0"/>
      <p:bldP spid="23" grpId="0" bldLvl="0" animBg="1"/>
      <p:bldP spid="25" grpId="0" bldLvl="0" animBg="1"/>
      <p:bldP spid="31" grpId="0" bldLvl="0" animBg="1"/>
      <p:bldP spid="34" grpId="0"/>
      <p:bldP spid="13" grpId="0" bldLvl="0" animBg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8150" y="1219200"/>
            <a:ext cx="11277600" cy="4914900"/>
          </a:xfrm>
          <a:prstGeom prst="rect">
            <a:avLst/>
          </a:prstGeom>
          <a:ln>
            <a:noFill/>
          </a:ln>
          <a:effectLst>
            <a:outerShdw blurRad="203200" dist="63500" dir="3960000" sx="102000" sy="102000" algn="t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0600" y="2495550"/>
            <a:ext cx="1047750" cy="2228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416038" y="3339700"/>
            <a:ext cx="417684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谢谢欣赏</a:t>
            </a:r>
            <a:endParaRPr lang="en-US" altLang="zh-CN" sz="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 YOU</a:t>
            </a:r>
            <a:endParaRPr lang="zh-CN" altLang="en-US" sz="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8"/>
          <p:cNvGrpSpPr/>
          <p:nvPr/>
        </p:nvGrpSpPr>
        <p:grpSpPr>
          <a:xfrm>
            <a:off x="197760" y="254000"/>
            <a:ext cx="5898240" cy="6002866"/>
            <a:chOff x="2149" y="3547"/>
            <a:chExt cx="8811" cy="8120"/>
          </a:xfrm>
        </p:grpSpPr>
        <p:sp>
          <p:nvSpPr>
            <p:cNvPr id="5" name="圆角矩形 197"/>
            <p:cNvSpPr>
              <a:spLocks noChangeArrowheads="1"/>
            </p:cNvSpPr>
            <p:nvPr/>
          </p:nvSpPr>
          <p:spPr bwMode="auto">
            <a:xfrm>
              <a:off x="4946" y="3547"/>
              <a:ext cx="2663" cy="836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>
                  <a:lumMod val="100000"/>
                  <a:lumOff val="0"/>
                </a:schemeClr>
              </a:solidFill>
              <a:miter lim="800000"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/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仪器设备到货</a:t>
              </a:r>
              <a:endParaRPr lang="zh-CN" sz="14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圆角矩形 198"/>
            <p:cNvSpPr>
              <a:spLocks noChangeArrowheads="1"/>
            </p:cNvSpPr>
            <p:nvPr/>
          </p:nvSpPr>
          <p:spPr bwMode="auto">
            <a:xfrm>
              <a:off x="4927" y="5044"/>
              <a:ext cx="2724" cy="743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>
                  <a:lumMod val="100000"/>
                  <a:lumOff val="0"/>
                </a:schemeClr>
              </a:solidFill>
              <a:miter lim="800000"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/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项目负责人查看型号、清点数量、安装调试</a:t>
              </a:r>
              <a:endParaRPr lang="zh-CN" sz="14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圆角矩形 199"/>
            <p:cNvSpPr>
              <a:spLocks noChangeArrowheads="1"/>
            </p:cNvSpPr>
            <p:nvPr/>
          </p:nvSpPr>
          <p:spPr bwMode="auto">
            <a:xfrm>
              <a:off x="8139" y="6538"/>
              <a:ext cx="2821" cy="1159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>
                  <a:lumMod val="100000"/>
                  <a:lumOff val="0"/>
                </a:schemeClr>
              </a:solidFill>
              <a:miter lim="800000"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/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单价</a:t>
              </a:r>
              <a:r>
                <a:rPr lang="en-US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10</a:t>
              </a:r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万元以上仪器设备</a:t>
              </a:r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属于“贵重仪器”</a:t>
              </a:r>
              <a:endParaRPr lang="zh-CN" sz="14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圆角矩形 201"/>
            <p:cNvSpPr>
              <a:spLocks noChangeArrowheads="1"/>
            </p:cNvSpPr>
            <p:nvPr/>
          </p:nvSpPr>
          <p:spPr bwMode="auto">
            <a:xfrm>
              <a:off x="4612" y="8578"/>
              <a:ext cx="3350" cy="1252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>
                  <a:lumMod val="100000"/>
                  <a:lumOff val="0"/>
                </a:schemeClr>
              </a:solidFill>
              <a:miter lim="800000"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indent="114300" algn="just"/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在单据中根据</a:t>
              </a:r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类别填写相应信息后，</a:t>
              </a:r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会由</a:t>
              </a:r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使用人、</a:t>
              </a:r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原验收小组、项目负责人、管理员在系统中进行</a:t>
              </a:r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流程审批。</a:t>
              </a:r>
              <a:endParaRPr lang="zh-CN" sz="14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圆角矩形 208"/>
            <p:cNvSpPr>
              <a:spLocks noChangeArrowheads="1"/>
            </p:cNvSpPr>
            <p:nvPr/>
          </p:nvSpPr>
          <p:spPr bwMode="auto">
            <a:xfrm>
              <a:off x="4579" y="10508"/>
              <a:ext cx="3415" cy="1159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>
                  <a:lumMod val="100000"/>
                  <a:lumOff val="0"/>
                </a:schemeClr>
              </a:solidFill>
              <a:miter lim="800000"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/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若审批过程中有问题，根据审批意见对单据进行相应修改，直至通过审批。</a:t>
              </a:r>
              <a:endParaRPr lang="zh-CN" sz="14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7" name="直接箭头连接符 16"/>
            <p:cNvCxnSpPr>
              <a:cxnSpLocks noChangeShapeType="1"/>
              <a:stCxn id="5" idx="2"/>
              <a:endCxn id="6" idx="0"/>
            </p:cNvCxnSpPr>
            <p:nvPr/>
          </p:nvCxnSpPr>
          <p:spPr bwMode="auto">
            <a:xfrm>
              <a:off x="6277" y="4383"/>
              <a:ext cx="12" cy="661"/>
            </a:xfrm>
            <a:prstGeom prst="straightConnector1">
              <a:avLst/>
            </a:prstGeom>
            <a:noFill/>
            <a:ln w="19050">
              <a:solidFill>
                <a:schemeClr val="tx1">
                  <a:lumMod val="100000"/>
                  <a:lumOff val="0"/>
                </a:schemeClr>
              </a:solidFill>
              <a:miter lim="800000"/>
              <a:tailEnd type="triangle" w="med" len="med"/>
            </a:ln>
          </p:spPr>
        </p:cxnSp>
        <p:cxnSp>
          <p:nvCxnSpPr>
            <p:cNvPr id="20" name="直接箭头连接符 19"/>
            <p:cNvCxnSpPr>
              <a:cxnSpLocks noChangeShapeType="1"/>
              <a:stCxn id="8" idx="2"/>
              <a:endCxn id="14" idx="0"/>
            </p:cNvCxnSpPr>
            <p:nvPr/>
          </p:nvCxnSpPr>
          <p:spPr bwMode="auto">
            <a:xfrm flipH="1">
              <a:off x="6287" y="9830"/>
              <a:ext cx="1" cy="678"/>
            </a:xfrm>
            <a:prstGeom prst="straightConnector1">
              <a:avLst/>
            </a:prstGeom>
            <a:noFill/>
            <a:ln w="19050">
              <a:solidFill>
                <a:schemeClr val="tx1">
                  <a:lumMod val="100000"/>
                  <a:lumOff val="0"/>
                </a:schemeClr>
              </a:solidFill>
              <a:miter lim="800000"/>
              <a:tailEnd type="triangle" w="med" len="med"/>
            </a:ln>
          </p:spPr>
        </p:cxnSp>
        <p:sp>
          <p:nvSpPr>
            <p:cNvPr id="22" name="圆角矩形 199"/>
            <p:cNvSpPr>
              <a:spLocks noChangeArrowheads="1"/>
            </p:cNvSpPr>
            <p:nvPr/>
          </p:nvSpPr>
          <p:spPr bwMode="auto">
            <a:xfrm>
              <a:off x="2149" y="6582"/>
              <a:ext cx="2543" cy="1105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>
                  <a:lumMod val="100000"/>
                  <a:lumOff val="0"/>
                </a:schemeClr>
              </a:solidFill>
              <a:miter lim="800000"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/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单价</a:t>
              </a:r>
              <a:r>
                <a:rPr lang="en-US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10</a:t>
              </a:r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万元以下仪器设备</a:t>
              </a:r>
              <a:r>
                <a:rPr lang="zh-CN" sz="1100" kern="100" dirty="0">
                  <a:solidFill>
                    <a:srgbClr val="000000"/>
                  </a:solidFill>
                  <a:effectLst/>
                  <a:latin typeface="等线" panose="02010600030101010101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属于“其他资产”</a:t>
              </a:r>
              <a:endParaRPr lang="zh-CN" sz="1400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6" name="连接符: 肘形 45"/>
          <p:cNvCxnSpPr>
            <a:stCxn id="6" idx="2"/>
            <a:endCxn id="22" idx="0"/>
          </p:cNvCxnSpPr>
          <p:nvPr/>
        </p:nvCxnSpPr>
        <p:spPr>
          <a:xfrm rot="5400000">
            <a:off x="1715179" y="1243710"/>
            <a:ext cx="587719" cy="1920225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>
                <a:lumMod val="100000"/>
                <a:lumOff val="0"/>
              </a:schemeClr>
            </a:solidFill>
            <a:miter lim="800000"/>
            <a:tailEnd type="triangle" w="med" len="med"/>
          </a:ln>
        </p:spPr>
      </p:cxnSp>
      <p:cxnSp>
        <p:nvCxnSpPr>
          <p:cNvPr id="49" name="连接符: 肘形 48"/>
          <p:cNvCxnSpPr>
            <a:stCxn id="6" idx="2"/>
            <a:endCxn id="7" idx="0"/>
          </p:cNvCxnSpPr>
          <p:nvPr/>
        </p:nvCxnSpPr>
        <p:spPr>
          <a:xfrm rot="16200000" flipH="1">
            <a:off x="3782873" y="1096240"/>
            <a:ext cx="555191" cy="2182636"/>
          </a:xfrm>
          <a:prstGeom prst="bentConnector3">
            <a:avLst>
              <a:gd name="adj1" fmla="val 53050"/>
            </a:avLst>
          </a:prstGeom>
          <a:noFill/>
          <a:ln w="19050">
            <a:solidFill>
              <a:schemeClr val="tx1">
                <a:lumMod val="100000"/>
                <a:lumOff val="0"/>
              </a:schemeClr>
            </a:solidFill>
            <a:miter lim="800000"/>
            <a:tailEnd type="triangle" w="med" len="med"/>
          </a:ln>
        </p:spPr>
      </p:cxnSp>
      <p:cxnSp>
        <p:nvCxnSpPr>
          <p:cNvPr id="62" name="连接符: 肘形 61"/>
          <p:cNvCxnSpPr>
            <a:stCxn id="22" idx="2"/>
            <a:endCxn id="8" idx="0"/>
          </p:cNvCxnSpPr>
          <p:nvPr/>
        </p:nvCxnSpPr>
        <p:spPr>
          <a:xfrm rot="16200000" flipH="1">
            <a:off x="1679024" y="2684475"/>
            <a:ext cx="658689" cy="1918886"/>
          </a:xfrm>
          <a:prstGeom prst="bentConnector3">
            <a:avLst>
              <a:gd name="adj1" fmla="val 50001"/>
            </a:avLst>
          </a:prstGeom>
          <a:noFill/>
          <a:ln w="19050">
            <a:solidFill>
              <a:schemeClr val="tx1">
                <a:lumMod val="100000"/>
                <a:lumOff val="0"/>
              </a:schemeClr>
            </a:solidFill>
            <a:miter lim="800000"/>
            <a:tailEnd type="triangle" w="med" len="med"/>
          </a:ln>
        </p:spPr>
      </p:cxnSp>
      <p:cxnSp>
        <p:nvCxnSpPr>
          <p:cNvPr id="65" name="连接符: 肘形 64"/>
          <p:cNvCxnSpPr>
            <a:stCxn id="7" idx="2"/>
            <a:endCxn id="8" idx="0"/>
          </p:cNvCxnSpPr>
          <p:nvPr/>
        </p:nvCxnSpPr>
        <p:spPr>
          <a:xfrm rot="5400000">
            <a:off x="3734151" y="2555628"/>
            <a:ext cx="651296" cy="2183975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>
                <a:lumMod val="100000"/>
                <a:lumOff val="0"/>
              </a:schemeClr>
            </a:solidFill>
            <a:miter lim="800000"/>
            <a:tailEnd type="triangle" w="med" len="med"/>
          </a:ln>
        </p:spPr>
      </p:cxnSp>
      <p:grpSp>
        <p:nvGrpSpPr>
          <p:cNvPr id="77" name="组合 76"/>
          <p:cNvGrpSpPr/>
          <p:nvPr/>
        </p:nvGrpSpPr>
        <p:grpSpPr>
          <a:xfrm>
            <a:off x="6864135" y="310852"/>
            <a:ext cx="5020491" cy="750776"/>
            <a:chOff x="1582138" y="578932"/>
            <a:chExt cx="5020491" cy="750776"/>
          </a:xfrm>
        </p:grpSpPr>
        <p:sp>
          <p:nvSpPr>
            <p:cNvPr id="78" name="TextBox 24"/>
            <p:cNvSpPr txBox="1"/>
            <p:nvPr/>
          </p:nvSpPr>
          <p:spPr>
            <a:xfrm>
              <a:off x="1582138" y="578932"/>
              <a:ext cx="502049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系统功能流程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Text Box 7"/>
            <p:cNvSpPr txBox="1">
              <a:spLocks noChangeArrowheads="1"/>
            </p:cNvSpPr>
            <p:nvPr/>
          </p:nvSpPr>
          <p:spPr bwMode="auto">
            <a:xfrm>
              <a:off x="1639288" y="1052709"/>
              <a:ext cx="2330638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defTabSz="1088390"/>
              <a:r>
                <a:rPr lang="en-CA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System function process</a:t>
              </a:r>
              <a:endParaRPr lang="en-CA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0" name="矩形 79"/>
          <p:cNvSpPr/>
          <p:nvPr/>
        </p:nvSpPr>
        <p:spPr>
          <a:xfrm>
            <a:off x="6754370" y="290751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6864135" y="1993489"/>
            <a:ext cx="4574623" cy="4548134"/>
            <a:chOff x="1047751" y="3562350"/>
            <a:chExt cx="4038600" cy="2557687"/>
          </a:xfrm>
        </p:grpSpPr>
        <p:sp>
          <p:nvSpPr>
            <p:cNvPr id="82" name="矩形 81"/>
            <p:cNvSpPr/>
            <p:nvPr/>
          </p:nvSpPr>
          <p:spPr>
            <a:xfrm>
              <a:off x="1104901" y="3562350"/>
              <a:ext cx="3504429" cy="44317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文本框 82"/>
            <p:cNvSpPr txBox="1"/>
            <p:nvPr/>
          </p:nvSpPr>
          <p:spPr bwMode="auto">
            <a:xfrm>
              <a:off x="1047751" y="4034225"/>
              <a:ext cx="4038600" cy="20858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878205">
                <a:lnSpc>
                  <a:spcPct val="120000"/>
                </a:lnSpc>
                <a:defRPr/>
              </a:pPr>
              <a:r>
                <a:rPr lang="zh-CN" altLang="en-US" sz="1400" b="1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贵重设备验收</a:t>
              </a:r>
              <a:endParaRPr lang="zh-CN" altLang="en-US" sz="1400" b="1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endParaRPr>
            </a:p>
            <a:p>
              <a:pPr defTabSz="878205">
                <a:lnSpc>
                  <a:spcPct val="120000"/>
                </a:lnSpc>
                <a:defRPr/>
              </a:pP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验收小组组员组成：</a:t>
              </a:r>
              <a:endParaRPr lang="zh-CN" altLang="en-US" sz="14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endParaRPr>
            </a:p>
            <a:p>
              <a:pPr defTabSz="878205">
                <a:lnSpc>
                  <a:spcPct val="120000"/>
                </a:lnSpc>
                <a:defRPr/>
              </a:pP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1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、单价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10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万元以下的设备由使用单位成立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3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人小组负责验收</a:t>
              </a:r>
              <a:endParaRPr lang="zh-CN" altLang="en-US" sz="14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endParaRPr>
            </a:p>
            <a:p>
              <a:pPr defTabSz="878205">
                <a:lnSpc>
                  <a:spcPct val="120000"/>
                </a:lnSpc>
                <a:defRPr/>
              </a:pP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2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、单位价值在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10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万元（含）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-100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万元之间的设备，由各单位有关学科的教师、实验技术人员及使用人组成，成员不得少于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3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人，其中副高及以上职称的人员不得少于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1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人。</a:t>
              </a:r>
              <a:endParaRPr lang="zh-CN" altLang="en-US" sz="14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endParaRPr>
            </a:p>
            <a:p>
              <a:pPr defTabSz="878205">
                <a:lnSpc>
                  <a:spcPct val="120000"/>
                </a:lnSpc>
                <a:defRPr/>
              </a:pP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3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、单位价值在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100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万元（含）以上的设备，由各单位有关学科的教师、技术专家及仪器设备管理专家组成，成员不得少于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5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人，其中副高及以上职称的人员不得少于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3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人，校外专家不得少于</a:t>
              </a:r>
              <a:r>
                <a:rPr lang="en-US" altLang="zh-CN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3</a:t>
              </a:r>
              <a:r>
                <a:rPr lang="zh-CN" altLang="en-US" sz="1400" spc="3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人。</a:t>
              </a:r>
              <a:r>
                <a:rPr lang="zh-CN" altLang="en-US" sz="1400" spc="300" dirty="0">
                  <a:solidFill>
                    <a:srgbClr val="FF0000"/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（涉及校外专家参与时</a:t>
              </a:r>
              <a:r>
                <a:rPr lang="en-US" altLang="zh-CN" sz="1400" spc="300" dirty="0">
                  <a:solidFill>
                    <a:srgbClr val="FF0000"/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,</a:t>
              </a:r>
              <a:r>
                <a:rPr lang="zh-CN" altLang="en-US" sz="1400" spc="300" dirty="0">
                  <a:solidFill>
                    <a:srgbClr val="FF0000"/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将校外专家验收材料传至验收</a:t>
              </a:r>
              <a:r>
                <a:rPr lang="zh-CN" altLang="en-US" sz="1400" spc="300" dirty="0">
                  <a:solidFill>
                    <a:srgbClr val="FF0000"/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单和建账单</a:t>
              </a:r>
              <a:r>
                <a:rPr lang="zh-CN" altLang="en-US" sz="1400" spc="300" dirty="0">
                  <a:solidFill>
                    <a:srgbClr val="FF0000"/>
                  </a:solidFill>
                  <a:latin typeface="Impact" panose="020B0806030902050204" pitchFamily="34" charset="0"/>
                  <a:sym typeface="微软雅黑" panose="020B0503020204020204" pitchFamily="34" charset="-122"/>
                </a:rPr>
                <a:t>的附件）</a:t>
              </a:r>
              <a:endParaRPr lang="zh-CN" altLang="en-US" sz="1400" spc="300" dirty="0">
                <a:solidFill>
                  <a:srgbClr val="FF0000"/>
                </a:solidFill>
                <a:latin typeface="Impact" panose="020B0806030902050204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84" name="文本框 24"/>
            <p:cNvSpPr txBox="1">
              <a:spLocks noChangeArrowheads="1"/>
            </p:cNvSpPr>
            <p:nvPr/>
          </p:nvSpPr>
          <p:spPr bwMode="auto">
            <a:xfrm>
              <a:off x="1136544" y="3562351"/>
              <a:ext cx="3472786" cy="39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仪器设备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验收建账</a:t>
              </a:r>
              <a:endParaRPr lang="en-US" altLang="zh-CN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即贵重仪器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、其他资产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)</a:t>
              </a:r>
              <a:endParaRPr lang="id-ID" altLang="zh-CN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917593" y="1897677"/>
            <a:ext cx="10647489" cy="3986045"/>
            <a:chOff x="145701" y="4173883"/>
            <a:chExt cx="9793013" cy="3666159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329613" y="4454433"/>
              <a:ext cx="681514" cy="242618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45701" y="5303520"/>
              <a:ext cx="349913" cy="155448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1306037" y="4797571"/>
              <a:ext cx="523156" cy="206042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2124104" y="5812970"/>
              <a:ext cx="235236" cy="104502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2465023" y="4557474"/>
              <a:ext cx="523155" cy="232410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3255264" y="4173883"/>
              <a:ext cx="681514" cy="268411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4080322" y="5515941"/>
              <a:ext cx="523155" cy="232410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3477" y="4425404"/>
              <a:ext cx="816077" cy="3214087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5252314" y="5303520"/>
              <a:ext cx="443307" cy="1578173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8443949" y="4395407"/>
              <a:ext cx="687984" cy="2449223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873541" y="4784202"/>
              <a:ext cx="523156" cy="2060429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6691608" y="5799601"/>
              <a:ext cx="235236" cy="1045029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7061171" y="4537314"/>
              <a:ext cx="523155" cy="2324101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8255222" y="5326143"/>
              <a:ext cx="349913" cy="155448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9415558" y="4820194"/>
              <a:ext cx="523156" cy="2060429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7824652" y="5737939"/>
              <a:ext cx="523156" cy="2060429"/>
            </a:xfrm>
            <a:prstGeom prst="rect">
              <a:avLst/>
            </a:prstGeom>
          </p:spPr>
        </p:pic>
      </p:grpSp>
      <p:sp>
        <p:nvSpPr>
          <p:cNvPr id="6" name="椭圆 5"/>
          <p:cNvSpPr/>
          <p:nvPr/>
        </p:nvSpPr>
        <p:spPr>
          <a:xfrm>
            <a:off x="3492910" y="825910"/>
            <a:ext cx="5206180" cy="5206180"/>
          </a:xfrm>
          <a:prstGeom prst="ellipse">
            <a:avLst/>
          </a:prstGeom>
          <a:noFill/>
          <a:ln w="53975" cap="rnd">
            <a:solidFill>
              <a:srgbClr val="536482"/>
            </a:solidFill>
            <a:prstDash val="sysDot"/>
            <a:round/>
          </a:ln>
          <a:effectLst>
            <a:outerShdw blurRad="381000" sx="102000" sy="102000" algn="c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116000" y="1449000"/>
            <a:ext cx="3960000" cy="396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63417" y="2639929"/>
            <a:ext cx="46651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4800" spc="300" dirty="0">
                <a:solidFill>
                  <a:srgbClr val="536482"/>
                </a:solidFill>
                <a:cs typeface="+mn-ea"/>
                <a:sym typeface="+mn-lt"/>
              </a:rPr>
              <a:t>系统功能</a:t>
            </a:r>
            <a:endParaRPr lang="en-US" altLang="zh-CN" sz="4800" spc="300" dirty="0">
              <a:solidFill>
                <a:srgbClr val="536482"/>
              </a:solidFill>
              <a:cs typeface="+mn-ea"/>
              <a:sym typeface="+mn-lt"/>
            </a:endParaRPr>
          </a:p>
          <a:p>
            <a:pPr lvl="0" algn="ctr">
              <a:defRPr/>
            </a:pPr>
            <a:r>
              <a:rPr lang="zh-CN" altLang="en-US" sz="4800" spc="300" dirty="0">
                <a:solidFill>
                  <a:srgbClr val="536482"/>
                </a:solidFill>
                <a:cs typeface="+mn-ea"/>
                <a:sym typeface="+mn-lt"/>
              </a:rPr>
              <a:t>详细操作</a:t>
            </a:r>
            <a:endParaRPr kumimoji="0" lang="zh-CN" altLang="en-US" sz="4800" b="0" i="0" u="none" strike="noStrike" kern="1200" cap="none" spc="300" normalizeH="0" baseline="0" noProof="0" dirty="0">
              <a:ln>
                <a:noFill/>
              </a:ln>
              <a:solidFill>
                <a:srgbClr val="536482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4210" y="1624965"/>
            <a:ext cx="10995660" cy="500888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5" y="3634102"/>
              <a:ext cx="2235306" cy="24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(1)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名下资产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728922" y="1048937"/>
            <a:ext cx="5382143" cy="3615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查看“使用人”为当前登录用户的资产卡片信息。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4638" y="3760142"/>
            <a:ext cx="1009743" cy="1693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026285" y="3429054"/>
            <a:ext cx="1382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1. </a:t>
            </a:r>
            <a:r>
              <a:rPr lang="zh-CN" altLang="en-US" b="1" dirty="0">
                <a:solidFill>
                  <a:srgbClr val="FF0000"/>
                </a:solidFill>
              </a:rPr>
              <a:t>名下资产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flipH="1">
            <a:off x="1776576" y="3698056"/>
            <a:ext cx="280035" cy="1536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V="1">
            <a:off x="2280790" y="1916318"/>
            <a:ext cx="284610" cy="2040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2565612" y="1618895"/>
            <a:ext cx="168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卡片数量统计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2870200" y="2304314"/>
            <a:ext cx="243134" cy="1846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3113334" y="2381149"/>
            <a:ext cx="1158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资产大类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 flipH="1">
            <a:off x="9733120" y="2420857"/>
            <a:ext cx="6222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8730920" y="2235556"/>
            <a:ext cx="1002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工具栏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555028" y="2697582"/>
            <a:ext cx="787400" cy="28650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8389012" y="5638800"/>
            <a:ext cx="1642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2</a:t>
            </a:r>
            <a:r>
              <a:rPr lang="zh-CN" altLang="en-US" b="1" dirty="0">
                <a:solidFill>
                  <a:srgbClr val="FF0000"/>
                </a:solidFill>
              </a:rPr>
              <a:t>、卡片详情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54" name="直接箭头连接符 53"/>
          <p:cNvCxnSpPr>
            <a:stCxn id="52" idx="3"/>
          </p:cNvCxnSpPr>
          <p:nvPr/>
        </p:nvCxnSpPr>
        <p:spPr>
          <a:xfrm flipV="1">
            <a:off x="10031546" y="5314950"/>
            <a:ext cx="440267" cy="5085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图片 57" descr="C:/Users/86155/Desktop/卡片详情.png卡片详情"/>
          <p:cNvPicPr>
            <a:picLocks noChangeAspect="1"/>
          </p:cNvPicPr>
          <p:nvPr/>
        </p:nvPicPr>
        <p:blipFill>
          <a:blip r:embed="rId2"/>
          <a:srcRect l="17495" r="17495"/>
          <a:stretch>
            <a:fillRect/>
          </a:stretch>
        </p:blipFill>
        <p:spPr>
          <a:xfrm>
            <a:off x="3789045" y="2604770"/>
            <a:ext cx="4101465" cy="3105150"/>
          </a:xfrm>
          <a:prstGeom prst="rect">
            <a:avLst/>
          </a:prstGeom>
        </p:spPr>
      </p:pic>
      <p:cxnSp>
        <p:nvCxnSpPr>
          <p:cNvPr id="60" name="直接箭头连接符 59"/>
          <p:cNvCxnSpPr>
            <a:stCxn id="46" idx="1"/>
            <a:endCxn id="58" idx="3"/>
          </p:cNvCxnSpPr>
          <p:nvPr/>
        </p:nvCxnSpPr>
        <p:spPr>
          <a:xfrm flipH="1">
            <a:off x="7890568" y="4130091"/>
            <a:ext cx="2664460" cy="273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74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499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  <p:bldP spid="17" grpId="1"/>
      <p:bldP spid="18" grpId="0" bldLvl="0" animBg="1"/>
      <p:bldP spid="18" grpId="1" bldLvl="0" animBg="1"/>
      <p:bldP spid="19" grpId="0"/>
      <p:bldP spid="19" grpId="1"/>
      <p:bldP spid="28" grpId="0"/>
      <p:bldP spid="28" grpId="1"/>
      <p:bldP spid="32" grpId="0"/>
      <p:bldP spid="32" grpId="1"/>
      <p:bldP spid="41" grpId="0"/>
      <p:bldP spid="41" grpId="1"/>
      <p:bldP spid="46" grpId="0" animBg="1"/>
      <p:bldP spid="46" grpId="1" animBg="1"/>
      <p:bldP spid="52" grpId="0"/>
      <p:bldP spid="5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64210" y="983615"/>
            <a:ext cx="1724660" cy="4927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010" y="1570990"/>
            <a:ext cx="11355705" cy="508381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794000" y="2976880"/>
            <a:ext cx="1522095" cy="609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286125" y="4142159"/>
            <a:ext cx="138272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可以在资产编号查看业务</a:t>
            </a:r>
            <a:r>
              <a:rPr lang="zh-CN" altLang="en-US" b="1" dirty="0">
                <a:solidFill>
                  <a:srgbClr val="FF0000"/>
                </a:solidFill>
              </a:rPr>
              <a:t>单号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1" name="直接箭头连接符 20"/>
          <p:cNvCxnSpPr>
            <a:stCxn id="19" idx="0"/>
            <a:endCxn id="18" idx="2"/>
          </p:cNvCxnSpPr>
          <p:nvPr/>
        </p:nvCxnSpPr>
        <p:spPr>
          <a:xfrm flipH="1" flipV="1">
            <a:off x="3555211" y="3586296"/>
            <a:ext cx="422275" cy="5556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H="1" flipV="1">
            <a:off x="7961630" y="3285389"/>
            <a:ext cx="972820" cy="2133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8934450" y="3285490"/>
            <a:ext cx="2886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资</a:t>
            </a:r>
            <a:r>
              <a:rPr lang="zh-CN" altLang="en-US" b="1" dirty="0">
                <a:solidFill>
                  <a:srgbClr val="FF0000"/>
                </a:solidFill>
              </a:rPr>
              <a:t>产业务状态不是在用</a:t>
            </a:r>
            <a:r>
              <a:rPr lang="zh-CN" altLang="en-US" b="1" dirty="0">
                <a:solidFill>
                  <a:srgbClr val="FF0000"/>
                </a:solidFill>
              </a:rPr>
              <a:t>时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1" name="文本框 24"/>
          <p:cNvSpPr txBox="1">
            <a:spLocks noChangeArrowheads="1"/>
          </p:cNvSpPr>
          <p:nvPr/>
        </p:nvSpPr>
        <p:spPr bwMode="auto">
          <a:xfrm>
            <a:off x="715010" y="1066165"/>
            <a:ext cx="1700530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(1)</a:t>
            </a:r>
            <a:r>
              <a:rPr lang="zh-CN" altLang="en-US" sz="1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 名下资产</a:t>
            </a:r>
            <a:endParaRPr lang="zh-CN" altLang="zh-CN" sz="1400" b="1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 bwMode="auto">
          <a:xfrm>
            <a:off x="2728922" y="1048937"/>
            <a:ext cx="5382143" cy="3615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查看“使用人”为当前登录用户的资产卡片信息。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  <p:bldLst>
      <p:bldP spid="8" grpId="0" bldLvl="0" animBg="1"/>
      <p:bldP spid="17" grpId="0"/>
      <p:bldP spid="17" grpId="1"/>
      <p:bldP spid="18" grpId="0" bldLvl="0" animBg="1"/>
      <p:bldP spid="18" grpId="1" bldLvl="0" animBg="1"/>
      <p:bldP spid="19" grpId="0"/>
      <p:bldP spid="19" grpId="1"/>
      <p:bldP spid="32" grpId="0"/>
      <p:bldP spid="3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5010" y="1677035"/>
            <a:ext cx="10907395" cy="43300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5" y="3634102"/>
              <a:ext cx="2235306" cy="24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(1)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名下资产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728922" y="1048937"/>
            <a:ext cx="5382143" cy="3615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查看“使用人”为当前登录用户的资产卡片信息。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79110" y="3537585"/>
            <a:ext cx="3842385" cy="2609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144385" y="4375150"/>
            <a:ext cx="32689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可以在使用部门查看部门</a:t>
            </a:r>
            <a:r>
              <a:rPr lang="zh-CN" altLang="en-US" b="1" dirty="0">
                <a:solidFill>
                  <a:srgbClr val="FF0000"/>
                </a:solidFill>
              </a:rPr>
              <a:t>层级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1" name="直接箭头连接符 20"/>
          <p:cNvCxnSpPr>
            <a:stCxn id="19" idx="0"/>
          </p:cNvCxnSpPr>
          <p:nvPr/>
        </p:nvCxnSpPr>
        <p:spPr>
          <a:xfrm flipH="1" flipV="1">
            <a:off x="8444076" y="3865061"/>
            <a:ext cx="334645" cy="5099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  <p:bldLst>
      <p:bldP spid="8" grpId="0" bldLvl="0" animBg="1"/>
      <p:bldP spid="17" grpId="0"/>
      <p:bldP spid="17" grpId="1"/>
      <p:bldP spid="18" grpId="0" bldLvl="0" animBg="1"/>
      <p:bldP spid="18" grpId="1" bldLvl="0" animBg="1"/>
      <p:bldP spid="19" grpId="0"/>
      <p:bldP spid="1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5010" y="1582420"/>
            <a:ext cx="11106150" cy="499745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(2)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资产验收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503916" y="885937"/>
            <a:ext cx="5047221" cy="6570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对采购资产进行验收，将原线下验收流程融入系统单据维护信息及单据线上审批流程。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4000" y="3594170"/>
            <a:ext cx="1097067" cy="1592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364387" y="4241741"/>
            <a:ext cx="2726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1.</a:t>
            </a:r>
            <a:r>
              <a:rPr lang="zh-CN" altLang="en-US" b="1" dirty="0">
                <a:solidFill>
                  <a:srgbClr val="FF0000"/>
                </a:solidFill>
              </a:rPr>
              <a:t>进入资产验收功能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879342" y="3807537"/>
            <a:ext cx="407670" cy="4305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014855" y="2427605"/>
            <a:ext cx="1375410" cy="8439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465602" y="1870849"/>
            <a:ext cx="224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2.</a:t>
            </a:r>
            <a:r>
              <a:rPr lang="zh-CN" altLang="en-US" b="1" dirty="0">
                <a:solidFill>
                  <a:srgbClr val="FF0000"/>
                </a:solidFill>
              </a:rPr>
              <a:t>选择对应的验收单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3390351" y="3221426"/>
            <a:ext cx="1194435" cy="2844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11085195" y="1796415"/>
            <a:ext cx="741045" cy="2051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箭头连接符 30"/>
          <p:cNvCxnSpPr/>
          <p:nvPr/>
        </p:nvCxnSpPr>
        <p:spPr>
          <a:xfrm>
            <a:off x="8776654" y="2054159"/>
            <a:ext cx="1609090" cy="692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3685857" y="3546678"/>
            <a:ext cx="224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由此查看审批状态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85145" y="4516301"/>
            <a:ext cx="5065181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rgbClr val="FF0000"/>
                </a:solidFill>
              </a:rPr>
              <a:t>【注】申请自行购买普通资产验收单</a:t>
            </a:r>
            <a:r>
              <a:rPr lang="en-US" altLang="zh-CN" dirty="0">
                <a:solidFill>
                  <a:srgbClr val="FF0000"/>
                </a:solidFill>
              </a:rPr>
              <a:t>/</a:t>
            </a:r>
            <a:r>
              <a:rPr lang="zh-CN" altLang="zh-CN" dirty="0">
                <a:solidFill>
                  <a:srgbClr val="FF0000"/>
                </a:solidFill>
              </a:rPr>
              <a:t>申请自行购买软件资产验收单的对应资产的验收单填写入口</a:t>
            </a:r>
            <a:endParaRPr lang="zh-CN" altLang="zh-CN" dirty="0">
              <a:solidFill>
                <a:srgbClr val="FF0000"/>
              </a:solidFill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V="1">
            <a:off x="7587509" y="2760453"/>
            <a:ext cx="3002280" cy="16979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0650220" y="2001520"/>
            <a:ext cx="1176020" cy="9169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2" grpId="0" bldLvl="0" animBg="1"/>
      <p:bldP spid="12" grpId="1" bldLvl="0" animBg="1"/>
      <p:bldP spid="13" grpId="0"/>
      <p:bldP spid="13" grpId="1"/>
      <p:bldP spid="24" grpId="0" bldLvl="0" animBg="1"/>
      <p:bldP spid="24" grpId="1" bldLvl="0" animBg="1"/>
      <p:bldP spid="25" grpId="0"/>
      <p:bldP spid="25" grpId="1"/>
      <p:bldP spid="30" grpId="0" bldLvl="0" animBg="1"/>
      <p:bldP spid="30" grpId="1" bldLvl="0" animBg="1"/>
      <p:bldP spid="36" grpId="0"/>
      <p:bldP spid="36" grpId="1"/>
      <p:bldP spid="2" grpId="0"/>
      <p:bldP spid="2" grpId="1"/>
      <p:bldP spid="22" grpId="0" bldLvl="0" animBg="1"/>
      <p:bldP spid="22" grpId="1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3725" y="1570990"/>
            <a:ext cx="10833735" cy="493014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93799" y="137637"/>
            <a:ext cx="5167464" cy="750776"/>
            <a:chOff x="1582137" y="578932"/>
            <a:chExt cx="4206799" cy="750776"/>
          </a:xfrm>
        </p:grpSpPr>
        <p:sp>
          <p:nvSpPr>
            <p:cNvPr id="6" name="TextBox 24"/>
            <p:cNvSpPr txBox="1"/>
            <p:nvPr/>
          </p:nvSpPr>
          <p:spPr>
            <a:xfrm>
              <a:off x="1582137" y="578932"/>
              <a:ext cx="4206799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b="1" spc="3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个人系统功能详细演示</a:t>
              </a:r>
              <a:endParaRPr lang="id-ID" sz="2600" b="1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9287" y="1052709"/>
              <a:ext cx="405684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390"/>
              <a:r>
                <a:rPr lang="en-US" sz="15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Detailed demonstration of personal system functions</a:t>
              </a:r>
              <a:endParaRPr 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34736" y="109744"/>
            <a:ext cx="109765" cy="768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4000" y="983502"/>
            <a:ext cx="1751469" cy="492444"/>
            <a:chOff x="1104900" y="3562350"/>
            <a:chExt cx="2302331" cy="427298"/>
          </a:xfrm>
        </p:grpSpPr>
        <p:sp>
          <p:nvSpPr>
            <p:cNvPr id="10" name="矩形 9"/>
            <p:cNvSpPr/>
            <p:nvPr/>
          </p:nvSpPr>
          <p:spPr>
            <a:xfrm>
              <a:off x="1104900" y="3562350"/>
              <a:ext cx="2266950" cy="42729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4"/>
            <p:cNvSpPr txBox="1">
              <a:spLocks noChangeArrowheads="1"/>
            </p:cNvSpPr>
            <p:nvPr/>
          </p:nvSpPr>
          <p:spPr bwMode="auto">
            <a:xfrm>
              <a:off x="1171924" y="3634102"/>
              <a:ext cx="2235307" cy="293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(2)</a:t>
              </a: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 资产验收</a:t>
              </a:r>
              <a:endParaRPr lang="zh-CN" altLang="zh-CN" sz="1400" b="1" kern="100" dirty="0">
                <a:effectLst/>
                <a:latin typeface="等线" panose="02010600030101010101" charset="-122"/>
                <a:ea typeface="等线" panose="02010600030101010101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503916" y="885937"/>
            <a:ext cx="5047221" cy="6570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878205">
              <a:lnSpc>
                <a:spcPct val="120000"/>
              </a:lnSpc>
              <a:defRPr/>
            </a:pPr>
            <a:r>
              <a:rPr lang="zh-CN" altLang="en-US" sz="1600" spc="3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sym typeface="微软雅黑" panose="020B0503020204020204" pitchFamily="34" charset="-122"/>
              </a:rPr>
              <a:t>对采购资产进行验收，将原线下验收流程融入系统单据维护信息及单据线上审批流程。</a:t>
            </a:r>
            <a:endParaRPr lang="zh-CN" altLang="en-US" sz="1800" spc="3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61241" y="2040705"/>
            <a:ext cx="351366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3.</a:t>
            </a:r>
            <a:r>
              <a:rPr lang="zh-CN" altLang="en-US" b="1" dirty="0">
                <a:solidFill>
                  <a:srgbClr val="FF0000"/>
                </a:solidFill>
              </a:rPr>
              <a:t>填写资产基本信息；带</a:t>
            </a:r>
            <a:r>
              <a:rPr lang="en-US" altLang="zh-CN" b="1" dirty="0">
                <a:solidFill>
                  <a:srgbClr val="FF0000"/>
                </a:solidFill>
              </a:rPr>
              <a:t>*</a:t>
            </a:r>
            <a:r>
              <a:rPr lang="zh-CN" altLang="en-US" b="1" dirty="0">
                <a:solidFill>
                  <a:srgbClr val="FF0000"/>
                </a:solidFill>
              </a:rPr>
              <a:t>必填，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64510" y="5800090"/>
            <a:ext cx="4526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 dirty="0">
                <a:solidFill>
                  <a:srgbClr val="FF0000"/>
                </a:solidFill>
              </a:rPr>
              <a:t>4.</a:t>
            </a:r>
            <a:r>
              <a:rPr lang="zh-CN" altLang="en-US" b="1" dirty="0">
                <a:solidFill>
                  <a:srgbClr val="FF0000"/>
                </a:solidFill>
              </a:rPr>
              <a:t>校外专家的验收</a:t>
            </a:r>
            <a:r>
              <a:rPr lang="zh-CN" altLang="en-US" b="1" dirty="0">
                <a:solidFill>
                  <a:srgbClr val="FF0000"/>
                </a:solidFill>
              </a:rPr>
              <a:t>材料需要上传到附件</a:t>
            </a:r>
            <a:r>
              <a:rPr lang="zh-CN" altLang="en-US" b="1" dirty="0">
                <a:solidFill>
                  <a:srgbClr val="FF0000"/>
                </a:solidFill>
              </a:rPr>
              <a:t>中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12" grpId="0"/>
      <p:bldP spid="12" grpId="1"/>
      <p:bldP spid="2" grpId="0"/>
      <p:bldP spid="2" grpId="1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commondata" val="eyJoZGlkIjoiYmQ4OTUyOGJhMDhjM2E3NWNlM2Y0ZDNlMTQ0OWFjYTgifQ=="/>
</p:tagLst>
</file>

<file path=ppt/theme/theme1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3049</Words>
  <Application>WPS 演示</Application>
  <PresentationFormat>宽屏</PresentationFormat>
  <Paragraphs>267</Paragraphs>
  <Slides>22</Slides>
  <Notes>61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2" baseType="lpstr">
      <vt:lpstr>Arial</vt:lpstr>
      <vt:lpstr>宋体</vt:lpstr>
      <vt:lpstr>Wingdings</vt:lpstr>
      <vt:lpstr>Impact</vt:lpstr>
      <vt:lpstr>微软雅黑</vt:lpstr>
      <vt:lpstr>方正正大黑简体</vt:lpstr>
      <vt:lpstr>黑体</vt:lpstr>
      <vt:lpstr>造字工房悦黑演示版常规体</vt:lpstr>
      <vt:lpstr>Open Sans</vt:lpstr>
      <vt:lpstr>Calibri</vt:lpstr>
      <vt:lpstr>等线</vt:lpstr>
      <vt:lpstr>Segoe Print</vt:lpstr>
      <vt:lpstr>Calibri</vt:lpstr>
      <vt:lpstr>Lato Regular</vt:lpstr>
      <vt:lpstr>思源黑体 CN Regular</vt:lpstr>
      <vt:lpstr>楷体</vt:lpstr>
      <vt:lpstr>Times New Roman</vt:lpstr>
      <vt:lpstr>Arial Unicode MS</vt:lpstr>
      <vt:lpstr>Calibri Light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Hlc</cp:lastModifiedBy>
  <cp:revision>91</cp:revision>
  <dcterms:created xsi:type="dcterms:W3CDTF">2017-01-20T08:23:00Z</dcterms:created>
  <dcterms:modified xsi:type="dcterms:W3CDTF">2025-05-29T06:21:13Z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D138861E54FB4B7EA3D0E73F19E269E2_12</vt:lpwstr>
  </property>
  <property fmtid="{D5CDD505-2E9C-101B-9397-08002B2CF9AE}" pid="3" name="KSOProductBuildVer">
    <vt:lpwstr>2052-12.1.0.20784</vt:lpwstr>
  </property>
</Properties>
</file>